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theme/theme6.xml" ContentType="application/vnd.openxmlformats-officedocument.theme+xml"/>
  <Override PartName="/ppt/slideLayouts/slideLayout13.xml" ContentType="application/vnd.openxmlformats-officedocument.presentationml.slideLayout+xml"/>
  <Override PartName="/ppt/theme/theme7.xml" ContentType="application/vnd.openxmlformats-officedocument.theme+xml"/>
  <Override PartName="/ppt/slideLayouts/slideLayout14.xml" ContentType="application/vnd.openxmlformats-officedocument.presentationml.slideLayout+xml"/>
  <Override PartName="/ppt/theme/theme8.xml" ContentType="application/vnd.openxmlformats-officedocument.theme+xml"/>
  <Override PartName="/ppt/slideLayouts/slideLayout15.xml" ContentType="application/vnd.openxmlformats-officedocument.presentationml.slideLayout+xml"/>
  <Override PartName="/ppt/theme/theme9.xml" ContentType="application/vnd.openxmlformats-officedocument.theme+xml"/>
  <Override PartName="/ppt/slideLayouts/slideLayout16.xml" ContentType="application/vnd.openxmlformats-officedocument.presentationml.slideLayout+xml"/>
  <Override PartName="/ppt/theme/theme10.xml" ContentType="application/vnd.openxmlformats-officedocument.theme+xml"/>
  <Override PartName="/ppt/slideLayouts/slideLayout17.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3" r:id="rId2"/>
    <p:sldMasterId id="2147483677" r:id="rId3"/>
    <p:sldMasterId id="2147483680" r:id="rId4"/>
    <p:sldMasterId id="2147483661" r:id="rId5"/>
    <p:sldMasterId id="2147483696" r:id="rId6"/>
    <p:sldMasterId id="2147483685" r:id="rId7"/>
    <p:sldMasterId id="2147483689" r:id="rId8"/>
    <p:sldMasterId id="2147483687" r:id="rId9"/>
    <p:sldMasterId id="2147483663" r:id="rId10"/>
    <p:sldMasterId id="2147483683" r:id="rId11"/>
  </p:sldMasterIdLst>
  <p:notesMasterIdLst>
    <p:notesMasterId r:id="rId77"/>
  </p:notesMasterIdLst>
  <p:sldIdLst>
    <p:sldId id="403" r:id="rId12"/>
    <p:sldId id="531" r:id="rId13"/>
    <p:sldId id="548" r:id="rId14"/>
    <p:sldId id="542" r:id="rId15"/>
    <p:sldId id="532" r:id="rId16"/>
    <p:sldId id="541" r:id="rId17"/>
    <p:sldId id="540" r:id="rId18"/>
    <p:sldId id="404" r:id="rId19"/>
    <p:sldId id="417" r:id="rId20"/>
    <p:sldId id="416" r:id="rId21"/>
    <p:sldId id="415" r:id="rId22"/>
    <p:sldId id="471" r:id="rId23"/>
    <p:sldId id="500" r:id="rId24"/>
    <p:sldId id="503" r:id="rId25"/>
    <p:sldId id="420" r:id="rId26"/>
    <p:sldId id="504" r:id="rId27"/>
    <p:sldId id="505" r:id="rId28"/>
    <p:sldId id="506" r:id="rId29"/>
    <p:sldId id="507" r:id="rId30"/>
    <p:sldId id="508" r:id="rId31"/>
    <p:sldId id="509" r:id="rId32"/>
    <p:sldId id="510" r:id="rId33"/>
    <p:sldId id="511" r:id="rId34"/>
    <p:sldId id="473" r:id="rId35"/>
    <p:sldId id="474" r:id="rId36"/>
    <p:sldId id="425" r:id="rId37"/>
    <p:sldId id="480" r:id="rId38"/>
    <p:sldId id="418" r:id="rId39"/>
    <p:sldId id="428" r:id="rId40"/>
    <p:sldId id="463" r:id="rId41"/>
    <p:sldId id="481" r:id="rId42"/>
    <p:sldId id="483" r:id="rId43"/>
    <p:sldId id="482" r:id="rId44"/>
    <p:sldId id="489" r:id="rId45"/>
    <p:sldId id="496" r:id="rId46"/>
    <p:sldId id="464" r:id="rId47"/>
    <p:sldId id="485" r:id="rId48"/>
    <p:sldId id="430" r:id="rId49"/>
    <p:sldId id="513" r:id="rId50"/>
    <p:sldId id="514" r:id="rId51"/>
    <p:sldId id="515" r:id="rId52"/>
    <p:sldId id="516" r:id="rId53"/>
    <p:sldId id="462" r:id="rId54"/>
    <p:sldId id="528" r:id="rId55"/>
    <p:sldId id="518" r:id="rId56"/>
    <p:sldId id="519" r:id="rId57"/>
    <p:sldId id="520" r:id="rId58"/>
    <p:sldId id="437" r:id="rId59"/>
    <p:sldId id="419" r:id="rId60"/>
    <p:sldId id="456" r:id="rId61"/>
    <p:sldId id="523" r:id="rId62"/>
    <p:sldId id="524" r:id="rId63"/>
    <p:sldId id="525" r:id="rId64"/>
    <p:sldId id="529" r:id="rId65"/>
    <p:sldId id="545" r:id="rId66"/>
    <p:sldId id="546" r:id="rId67"/>
    <p:sldId id="521" r:id="rId68"/>
    <p:sldId id="522" r:id="rId69"/>
    <p:sldId id="526" r:id="rId70"/>
    <p:sldId id="492" r:id="rId71"/>
    <p:sldId id="458" r:id="rId72"/>
    <p:sldId id="495" r:id="rId73"/>
    <p:sldId id="441" r:id="rId74"/>
    <p:sldId id="466" r:id="rId75"/>
    <p:sldId id="467" r:id="rId7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thany Kruger" initials="BK" lastIdx="1" clrIdx="0">
    <p:extLst>
      <p:ext uri="{19B8F6BF-5375-455C-9EA6-DF929625EA0E}">
        <p15:presenceInfo xmlns:p15="http://schemas.microsoft.com/office/powerpoint/2012/main" userId="S-1-5-21-978635462-3828570294-627434887-1147972" providerId="AD"/>
      </p:ext>
    </p:extLst>
  </p:cmAuthor>
  <p:cmAuthor id="2" name="Beth Mahoney (Public Health Wales - No. 2 Capital Quarter)" initials="BM(HW-N2CQ" lastIdx="1" clrIdx="1">
    <p:extLst>
      <p:ext uri="{19B8F6BF-5375-455C-9EA6-DF929625EA0E}">
        <p15:presenceInfo xmlns:p15="http://schemas.microsoft.com/office/powerpoint/2012/main" userId="S-1-5-21-978635462-3828570294-627434887-12748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5666"/>
    <a:srgbClr val="AD4F83"/>
    <a:srgbClr val="15989D"/>
    <a:srgbClr val="BAD5D7"/>
    <a:srgbClr val="DEEAEC"/>
    <a:srgbClr val="BFC3C3"/>
    <a:srgbClr val="FFFFFF"/>
    <a:srgbClr val="6DA42E"/>
    <a:srgbClr val="CF8503"/>
    <a:srgbClr val="563B71"/>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3A989C-B288-29D5-4483-5CD4DBD6A860}" v="1" dt="2022-06-28T09:38:26.716"/>
    <p1510:client id="{D26A6C87-9798-6FD5-4BEE-5F1212C5B3DA}" v="1" dt="2022-12-29T10:45:24.2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4577" autoAdjust="0"/>
  </p:normalViewPr>
  <p:slideViewPr>
    <p:cSldViewPr snapToGrid="0" snapToObjects="1" showGuides="1">
      <p:cViewPr varScale="1">
        <p:scale>
          <a:sx n="94" d="100"/>
          <a:sy n="94" d="100"/>
        </p:scale>
        <p:origin x="1230" y="90"/>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16" Type="http://schemas.openxmlformats.org/officeDocument/2006/relationships/slide" Target="slides/slide5.xml"/><Relationship Id="rId11" Type="http://schemas.openxmlformats.org/officeDocument/2006/relationships/slideMaster" Target="slideMasters/slideMaster11.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0.xml"/><Relationship Id="rId82" Type="http://schemas.openxmlformats.org/officeDocument/2006/relationships/tableStyles" Target="tableStyles.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7" Type="http://schemas.openxmlformats.org/officeDocument/2006/relationships/slideMaster" Target="slideMasters/slideMaster7.xml"/><Relationship Id="rId71" Type="http://schemas.openxmlformats.org/officeDocument/2006/relationships/slide" Target="slides/slide60.xml"/><Relationship Id="rId2" Type="http://schemas.openxmlformats.org/officeDocument/2006/relationships/slideMaster" Target="slideMasters/slideMaster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E0D355-E90E-9146-99A1-08DD6377AE98}" type="datetimeFigureOut">
              <a:rPr lang="en-US" smtClean="0"/>
              <a:t>2/26/2025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FCB4B9-E6F9-B542-97F6-01BBA1E4C354}" type="slidenum">
              <a:rPr lang="en-US" smtClean="0"/>
              <a:t>‹#›</a:t>
            </a:fld>
            <a:endParaRPr lang="en-US"/>
          </a:p>
        </p:txBody>
      </p:sp>
    </p:spTree>
    <p:extLst>
      <p:ext uri="{BB962C8B-B14F-4D97-AF65-F5344CB8AC3E}">
        <p14:creationId xmlns:p14="http://schemas.microsoft.com/office/powerpoint/2010/main" val="4287293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General slide for teaching either face to face or virtual – please amend the discussion accordingly. </a:t>
            </a:r>
          </a:p>
        </p:txBody>
      </p:sp>
      <p:sp>
        <p:nvSpPr>
          <p:cNvPr id="4" name="Slide Number Placeholder 3"/>
          <p:cNvSpPr>
            <a:spLocks noGrp="1"/>
          </p:cNvSpPr>
          <p:nvPr>
            <p:ph type="sldNum" sz="quarter" idx="10"/>
          </p:nvPr>
        </p:nvSpPr>
        <p:spPr/>
        <p:txBody>
          <a:bodyPr/>
          <a:lstStyle/>
          <a:p>
            <a:fld id="{13FCB4B9-E6F9-B542-97F6-01BBA1E4C354}" type="slidenum">
              <a:rPr lang="en-US" smtClean="0"/>
              <a:t>4</a:t>
            </a:fld>
            <a:endParaRPr lang="en-US"/>
          </a:p>
        </p:txBody>
      </p:sp>
    </p:spTree>
    <p:extLst>
      <p:ext uri="{BB962C8B-B14F-4D97-AF65-F5344CB8AC3E}">
        <p14:creationId xmlns:p14="http://schemas.microsoft.com/office/powerpoint/2010/main" val="732300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14</a:t>
            </a:fld>
            <a:endParaRPr lang="en-US"/>
          </a:p>
        </p:txBody>
      </p:sp>
    </p:spTree>
    <p:extLst>
      <p:ext uri="{BB962C8B-B14F-4D97-AF65-F5344CB8AC3E}">
        <p14:creationId xmlns:p14="http://schemas.microsoft.com/office/powerpoint/2010/main" val="33620339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dirty="0"/>
              <a:t>Notes: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i="0" dirty="0"/>
              <a:t>Wider aspects influence the length and quality of our lives.</a:t>
            </a:r>
          </a:p>
          <a:p>
            <a:pPr marL="0" indent="0">
              <a:buFont typeface="Arial" panose="020B0604020202020204" pitchFamily="34" charset="0"/>
              <a:buNone/>
            </a:pPr>
            <a:r>
              <a:rPr lang="en-GB" i="0" baseline="0" dirty="0"/>
              <a:t>A wide range of organisations, across government, voluntary sector, private, media and local community can make changes to improve people’s lives. </a:t>
            </a:r>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15</a:t>
            </a:fld>
            <a:endParaRPr lang="en-US"/>
          </a:p>
        </p:txBody>
      </p:sp>
    </p:spTree>
    <p:extLst>
      <p:ext uri="{BB962C8B-B14F-4D97-AF65-F5344CB8AC3E}">
        <p14:creationId xmlns:p14="http://schemas.microsoft.com/office/powerpoint/2010/main" val="503577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16</a:t>
            </a:fld>
            <a:endParaRPr lang="en-US"/>
          </a:p>
        </p:txBody>
      </p:sp>
    </p:spTree>
    <p:extLst>
      <p:ext uri="{BB962C8B-B14F-4D97-AF65-F5344CB8AC3E}">
        <p14:creationId xmlns:p14="http://schemas.microsoft.com/office/powerpoint/2010/main" val="27116865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13FCB4B9-E6F9-B542-97F6-01BBA1E4C354}" type="slidenum">
              <a:rPr lang="en-US" smtClean="0"/>
              <a:t>17</a:t>
            </a:fld>
            <a:endParaRPr lang="en-US"/>
          </a:p>
        </p:txBody>
      </p:sp>
    </p:spTree>
    <p:extLst>
      <p:ext uri="{BB962C8B-B14F-4D97-AF65-F5344CB8AC3E}">
        <p14:creationId xmlns:p14="http://schemas.microsoft.com/office/powerpoint/2010/main" val="360046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18</a:t>
            </a:fld>
            <a:endParaRPr lang="en-US"/>
          </a:p>
        </p:txBody>
      </p:sp>
    </p:spTree>
    <p:extLst>
      <p:ext uri="{BB962C8B-B14F-4D97-AF65-F5344CB8AC3E}">
        <p14:creationId xmlns:p14="http://schemas.microsoft.com/office/powerpoint/2010/main" val="11485507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19</a:t>
            </a:fld>
            <a:endParaRPr lang="en-US"/>
          </a:p>
        </p:txBody>
      </p:sp>
    </p:spTree>
    <p:extLst>
      <p:ext uri="{BB962C8B-B14F-4D97-AF65-F5344CB8AC3E}">
        <p14:creationId xmlns:p14="http://schemas.microsoft.com/office/powerpoint/2010/main" val="6898753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20</a:t>
            </a:fld>
            <a:endParaRPr lang="en-US"/>
          </a:p>
        </p:txBody>
      </p:sp>
    </p:spTree>
    <p:extLst>
      <p:ext uri="{BB962C8B-B14F-4D97-AF65-F5344CB8AC3E}">
        <p14:creationId xmlns:p14="http://schemas.microsoft.com/office/powerpoint/2010/main" val="4291510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21</a:t>
            </a:fld>
            <a:endParaRPr lang="en-US"/>
          </a:p>
        </p:txBody>
      </p:sp>
    </p:spTree>
    <p:extLst>
      <p:ext uri="{BB962C8B-B14F-4D97-AF65-F5344CB8AC3E}">
        <p14:creationId xmlns:p14="http://schemas.microsoft.com/office/powerpoint/2010/main" val="6471301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22</a:t>
            </a:fld>
            <a:endParaRPr lang="en-US"/>
          </a:p>
        </p:txBody>
      </p:sp>
    </p:spTree>
    <p:extLst>
      <p:ext uri="{BB962C8B-B14F-4D97-AF65-F5344CB8AC3E}">
        <p14:creationId xmlns:p14="http://schemas.microsoft.com/office/powerpoint/2010/main" val="1425177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23</a:t>
            </a:fld>
            <a:endParaRPr lang="en-US"/>
          </a:p>
        </p:txBody>
      </p:sp>
    </p:spTree>
    <p:extLst>
      <p:ext uri="{BB962C8B-B14F-4D97-AF65-F5344CB8AC3E}">
        <p14:creationId xmlns:p14="http://schemas.microsoft.com/office/powerpoint/2010/main" val="1826119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Virtual only</a:t>
            </a:r>
            <a:r>
              <a:rPr lang="en-GB" baseline="0" dirty="0"/>
              <a:t> – hid if face to face </a:t>
            </a:r>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5</a:t>
            </a:fld>
            <a:endParaRPr lang="en-US"/>
          </a:p>
        </p:txBody>
      </p:sp>
    </p:spTree>
    <p:extLst>
      <p:ext uri="{BB962C8B-B14F-4D97-AF65-F5344CB8AC3E}">
        <p14:creationId xmlns:p14="http://schemas.microsoft.com/office/powerpoint/2010/main" val="32013625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 </a:t>
            </a:r>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24</a:t>
            </a:fld>
            <a:endParaRPr lang="en-US"/>
          </a:p>
        </p:txBody>
      </p:sp>
    </p:spTree>
    <p:extLst>
      <p:ext uri="{BB962C8B-B14F-4D97-AF65-F5344CB8AC3E}">
        <p14:creationId xmlns:p14="http://schemas.microsoft.com/office/powerpoint/2010/main" val="9890577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 </a:t>
            </a:r>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25</a:t>
            </a:fld>
            <a:endParaRPr lang="en-US"/>
          </a:p>
        </p:txBody>
      </p:sp>
    </p:spTree>
    <p:extLst>
      <p:ext uri="{BB962C8B-B14F-4D97-AF65-F5344CB8AC3E}">
        <p14:creationId xmlns:p14="http://schemas.microsoft.com/office/powerpoint/2010/main" val="2731467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26</a:t>
            </a:fld>
            <a:endParaRPr lang="en-US"/>
          </a:p>
        </p:txBody>
      </p:sp>
    </p:spTree>
    <p:extLst>
      <p:ext uri="{BB962C8B-B14F-4D97-AF65-F5344CB8AC3E}">
        <p14:creationId xmlns:p14="http://schemas.microsoft.com/office/powerpoint/2010/main" val="30975471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27</a:t>
            </a:fld>
            <a:endParaRPr lang="en-US"/>
          </a:p>
        </p:txBody>
      </p:sp>
    </p:spTree>
    <p:extLst>
      <p:ext uri="{BB962C8B-B14F-4D97-AF65-F5344CB8AC3E}">
        <p14:creationId xmlns:p14="http://schemas.microsoft.com/office/powerpoint/2010/main" val="10703144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28</a:t>
            </a:fld>
            <a:endParaRPr lang="en-US"/>
          </a:p>
        </p:txBody>
      </p:sp>
    </p:spTree>
    <p:extLst>
      <p:ext uri="{BB962C8B-B14F-4D97-AF65-F5344CB8AC3E}">
        <p14:creationId xmlns:p14="http://schemas.microsoft.com/office/powerpoint/2010/main" val="30260025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Health inequalities are avoidable</a:t>
            </a:r>
            <a:r>
              <a:rPr lang="en-GB" baseline="0" dirty="0"/>
              <a:t> and unjust </a:t>
            </a:r>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29</a:t>
            </a:fld>
            <a:endParaRPr lang="en-US"/>
          </a:p>
        </p:txBody>
      </p:sp>
    </p:spTree>
    <p:extLst>
      <p:ext uri="{BB962C8B-B14F-4D97-AF65-F5344CB8AC3E}">
        <p14:creationId xmlns:p14="http://schemas.microsoft.com/office/powerpoint/2010/main" val="22513932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30</a:t>
            </a:fld>
            <a:endParaRPr lang="en-US"/>
          </a:p>
        </p:txBody>
      </p:sp>
    </p:spTree>
    <p:extLst>
      <p:ext uri="{BB962C8B-B14F-4D97-AF65-F5344CB8AC3E}">
        <p14:creationId xmlns:p14="http://schemas.microsoft.com/office/powerpoint/2010/main" val="18189656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10"/>
          </p:nvPr>
        </p:nvSpPr>
        <p:spPr/>
        <p:txBody>
          <a:bodyPr/>
          <a:lstStyle/>
          <a:p>
            <a:fld id="{13FCB4B9-E6F9-B542-97F6-01BBA1E4C354}" type="slidenum">
              <a:rPr lang="en-US" smtClean="0"/>
              <a:t>31</a:t>
            </a:fld>
            <a:endParaRPr lang="en-US"/>
          </a:p>
        </p:txBody>
      </p:sp>
    </p:spTree>
    <p:extLst>
      <p:ext uri="{BB962C8B-B14F-4D97-AF65-F5344CB8AC3E}">
        <p14:creationId xmlns:p14="http://schemas.microsoft.com/office/powerpoint/2010/main" val="15943714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32</a:t>
            </a:fld>
            <a:endParaRPr lang="en-US"/>
          </a:p>
        </p:txBody>
      </p:sp>
    </p:spTree>
    <p:extLst>
      <p:ext uri="{BB962C8B-B14F-4D97-AF65-F5344CB8AC3E}">
        <p14:creationId xmlns:p14="http://schemas.microsoft.com/office/powerpoint/2010/main" val="8842764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33</a:t>
            </a:fld>
            <a:endParaRPr lang="en-US"/>
          </a:p>
        </p:txBody>
      </p:sp>
    </p:spTree>
    <p:extLst>
      <p:ext uri="{BB962C8B-B14F-4D97-AF65-F5344CB8AC3E}">
        <p14:creationId xmlns:p14="http://schemas.microsoft.com/office/powerpoint/2010/main" val="3949197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Virtual only</a:t>
            </a:r>
            <a:r>
              <a:rPr lang="en-GB" baseline="0" dirty="0"/>
              <a:t> – hid if face to face </a:t>
            </a:r>
            <a:endParaRPr lang="en-GB" dirty="0"/>
          </a:p>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6</a:t>
            </a:fld>
            <a:endParaRPr lang="en-US"/>
          </a:p>
        </p:txBody>
      </p:sp>
    </p:spTree>
    <p:extLst>
      <p:ext uri="{BB962C8B-B14F-4D97-AF65-F5344CB8AC3E}">
        <p14:creationId xmlns:p14="http://schemas.microsoft.com/office/powerpoint/2010/main" val="27492812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34</a:t>
            </a:fld>
            <a:endParaRPr lang="en-US"/>
          </a:p>
        </p:txBody>
      </p:sp>
    </p:spTree>
    <p:extLst>
      <p:ext uri="{BB962C8B-B14F-4D97-AF65-F5344CB8AC3E}">
        <p14:creationId xmlns:p14="http://schemas.microsoft.com/office/powerpoint/2010/main" val="35878010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10"/>
          </p:nvPr>
        </p:nvSpPr>
        <p:spPr/>
        <p:txBody>
          <a:bodyPr/>
          <a:lstStyle/>
          <a:p>
            <a:fld id="{13FCB4B9-E6F9-B542-97F6-01BBA1E4C354}" type="slidenum">
              <a:rPr lang="en-US" smtClean="0"/>
              <a:t>35</a:t>
            </a:fld>
            <a:endParaRPr lang="en-US"/>
          </a:p>
        </p:txBody>
      </p:sp>
    </p:spTree>
    <p:extLst>
      <p:ext uri="{BB962C8B-B14F-4D97-AF65-F5344CB8AC3E}">
        <p14:creationId xmlns:p14="http://schemas.microsoft.com/office/powerpoint/2010/main" val="30747687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36</a:t>
            </a:fld>
            <a:endParaRPr lang="en-US"/>
          </a:p>
        </p:txBody>
      </p:sp>
    </p:spTree>
    <p:extLst>
      <p:ext uri="{BB962C8B-B14F-4D97-AF65-F5344CB8AC3E}">
        <p14:creationId xmlns:p14="http://schemas.microsoft.com/office/powerpoint/2010/main" val="37169587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37</a:t>
            </a:fld>
            <a:endParaRPr lang="en-US"/>
          </a:p>
        </p:txBody>
      </p:sp>
    </p:spTree>
    <p:extLst>
      <p:ext uri="{BB962C8B-B14F-4D97-AF65-F5344CB8AC3E}">
        <p14:creationId xmlns:p14="http://schemas.microsoft.com/office/powerpoint/2010/main" val="5495154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38</a:t>
            </a:fld>
            <a:endParaRPr lang="en-US"/>
          </a:p>
        </p:txBody>
      </p:sp>
    </p:spTree>
    <p:extLst>
      <p:ext uri="{BB962C8B-B14F-4D97-AF65-F5344CB8AC3E}">
        <p14:creationId xmlns:p14="http://schemas.microsoft.com/office/powerpoint/2010/main" val="37733751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39</a:t>
            </a:fld>
            <a:endParaRPr lang="en-US"/>
          </a:p>
        </p:txBody>
      </p:sp>
    </p:spTree>
    <p:extLst>
      <p:ext uri="{BB962C8B-B14F-4D97-AF65-F5344CB8AC3E}">
        <p14:creationId xmlns:p14="http://schemas.microsoft.com/office/powerpoint/2010/main" val="25569964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40</a:t>
            </a:fld>
            <a:endParaRPr lang="en-US"/>
          </a:p>
        </p:txBody>
      </p:sp>
    </p:spTree>
    <p:extLst>
      <p:ext uri="{BB962C8B-B14F-4D97-AF65-F5344CB8AC3E}">
        <p14:creationId xmlns:p14="http://schemas.microsoft.com/office/powerpoint/2010/main" val="23188099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41</a:t>
            </a:fld>
            <a:endParaRPr lang="en-US"/>
          </a:p>
        </p:txBody>
      </p:sp>
    </p:spTree>
    <p:extLst>
      <p:ext uri="{BB962C8B-B14F-4D97-AF65-F5344CB8AC3E}">
        <p14:creationId xmlns:p14="http://schemas.microsoft.com/office/powerpoint/2010/main" val="18869005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42</a:t>
            </a:fld>
            <a:endParaRPr lang="en-US"/>
          </a:p>
        </p:txBody>
      </p:sp>
    </p:spTree>
    <p:extLst>
      <p:ext uri="{BB962C8B-B14F-4D97-AF65-F5344CB8AC3E}">
        <p14:creationId xmlns:p14="http://schemas.microsoft.com/office/powerpoint/2010/main" val="5997099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en-GB" sz="800" dirty="0"/>
              <a:t>(Lancet, 2021)</a:t>
            </a:r>
          </a:p>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43</a:t>
            </a:fld>
            <a:endParaRPr lang="en-US"/>
          </a:p>
        </p:txBody>
      </p:sp>
    </p:spTree>
    <p:extLst>
      <p:ext uri="{BB962C8B-B14F-4D97-AF65-F5344CB8AC3E}">
        <p14:creationId xmlns:p14="http://schemas.microsoft.com/office/powerpoint/2010/main" val="3475013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7</a:t>
            </a:fld>
            <a:endParaRPr lang="en-US"/>
          </a:p>
        </p:txBody>
      </p:sp>
    </p:spTree>
    <p:extLst>
      <p:ext uri="{BB962C8B-B14F-4D97-AF65-F5344CB8AC3E}">
        <p14:creationId xmlns:p14="http://schemas.microsoft.com/office/powerpoint/2010/main" val="2639799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800" b="1" baseline="0" dirty="0"/>
          </a:p>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44</a:t>
            </a:fld>
            <a:endParaRPr lang="en-US"/>
          </a:p>
        </p:txBody>
      </p:sp>
    </p:spTree>
    <p:extLst>
      <p:ext uri="{BB962C8B-B14F-4D97-AF65-F5344CB8AC3E}">
        <p14:creationId xmlns:p14="http://schemas.microsoft.com/office/powerpoint/2010/main" val="35445130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45</a:t>
            </a:fld>
            <a:endParaRPr lang="en-US"/>
          </a:p>
        </p:txBody>
      </p:sp>
    </p:spTree>
    <p:extLst>
      <p:ext uri="{BB962C8B-B14F-4D97-AF65-F5344CB8AC3E}">
        <p14:creationId xmlns:p14="http://schemas.microsoft.com/office/powerpoint/2010/main" val="20503630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46</a:t>
            </a:fld>
            <a:endParaRPr lang="en-US"/>
          </a:p>
        </p:txBody>
      </p:sp>
    </p:spTree>
    <p:extLst>
      <p:ext uri="{BB962C8B-B14F-4D97-AF65-F5344CB8AC3E}">
        <p14:creationId xmlns:p14="http://schemas.microsoft.com/office/powerpoint/2010/main" val="34695714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47</a:t>
            </a:fld>
            <a:endParaRPr lang="en-US"/>
          </a:p>
        </p:txBody>
      </p:sp>
    </p:spTree>
    <p:extLst>
      <p:ext uri="{BB962C8B-B14F-4D97-AF65-F5344CB8AC3E}">
        <p14:creationId xmlns:p14="http://schemas.microsoft.com/office/powerpoint/2010/main" val="40303179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49</a:t>
            </a:fld>
            <a:endParaRPr lang="en-US"/>
          </a:p>
        </p:txBody>
      </p:sp>
    </p:spTree>
    <p:extLst>
      <p:ext uri="{BB962C8B-B14F-4D97-AF65-F5344CB8AC3E}">
        <p14:creationId xmlns:p14="http://schemas.microsoft.com/office/powerpoint/2010/main" val="37789839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dirty="0"/>
          </a:p>
        </p:txBody>
      </p:sp>
      <p:sp>
        <p:nvSpPr>
          <p:cNvPr id="4" name="Slide Number Placeholder 3"/>
          <p:cNvSpPr>
            <a:spLocks noGrp="1"/>
          </p:cNvSpPr>
          <p:nvPr>
            <p:ph type="sldNum" sz="quarter" idx="10"/>
          </p:nvPr>
        </p:nvSpPr>
        <p:spPr/>
        <p:txBody>
          <a:bodyPr/>
          <a:lstStyle/>
          <a:p>
            <a:fld id="{13FCB4B9-E6F9-B542-97F6-01BBA1E4C354}" type="slidenum">
              <a:rPr lang="en-US" smtClean="0"/>
              <a:t>50</a:t>
            </a:fld>
            <a:endParaRPr lang="en-US"/>
          </a:p>
        </p:txBody>
      </p:sp>
    </p:spTree>
    <p:extLst>
      <p:ext uri="{BB962C8B-B14F-4D97-AF65-F5344CB8AC3E}">
        <p14:creationId xmlns:p14="http://schemas.microsoft.com/office/powerpoint/2010/main" val="41096637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51</a:t>
            </a:fld>
            <a:endParaRPr lang="en-US"/>
          </a:p>
        </p:txBody>
      </p:sp>
    </p:spTree>
    <p:extLst>
      <p:ext uri="{BB962C8B-B14F-4D97-AF65-F5344CB8AC3E}">
        <p14:creationId xmlns:p14="http://schemas.microsoft.com/office/powerpoint/2010/main" val="32515589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52</a:t>
            </a:fld>
            <a:endParaRPr lang="en-US"/>
          </a:p>
        </p:txBody>
      </p:sp>
    </p:spTree>
    <p:extLst>
      <p:ext uri="{BB962C8B-B14F-4D97-AF65-F5344CB8AC3E}">
        <p14:creationId xmlns:p14="http://schemas.microsoft.com/office/powerpoint/2010/main" val="42541137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53</a:t>
            </a:fld>
            <a:endParaRPr lang="en-US"/>
          </a:p>
        </p:txBody>
      </p:sp>
    </p:spTree>
    <p:extLst>
      <p:ext uri="{BB962C8B-B14F-4D97-AF65-F5344CB8AC3E}">
        <p14:creationId xmlns:p14="http://schemas.microsoft.com/office/powerpoint/2010/main" val="159537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56</a:t>
            </a:fld>
            <a:endParaRPr lang="en-US"/>
          </a:p>
        </p:txBody>
      </p:sp>
    </p:spTree>
    <p:extLst>
      <p:ext uri="{BB962C8B-B14F-4D97-AF65-F5344CB8AC3E}">
        <p14:creationId xmlns:p14="http://schemas.microsoft.com/office/powerpoint/2010/main" val="1900309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8</a:t>
            </a:fld>
            <a:endParaRPr lang="en-US"/>
          </a:p>
        </p:txBody>
      </p:sp>
    </p:spTree>
    <p:extLst>
      <p:ext uri="{BB962C8B-B14F-4D97-AF65-F5344CB8AC3E}">
        <p14:creationId xmlns:p14="http://schemas.microsoft.com/office/powerpoint/2010/main" val="18746803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57</a:t>
            </a:fld>
            <a:endParaRPr lang="en-US"/>
          </a:p>
        </p:txBody>
      </p:sp>
    </p:spTree>
    <p:extLst>
      <p:ext uri="{BB962C8B-B14F-4D97-AF65-F5344CB8AC3E}">
        <p14:creationId xmlns:p14="http://schemas.microsoft.com/office/powerpoint/2010/main" val="28878944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58</a:t>
            </a:fld>
            <a:endParaRPr lang="en-US"/>
          </a:p>
        </p:txBody>
      </p:sp>
    </p:spTree>
    <p:extLst>
      <p:ext uri="{BB962C8B-B14F-4D97-AF65-F5344CB8AC3E}">
        <p14:creationId xmlns:p14="http://schemas.microsoft.com/office/powerpoint/2010/main" val="33979486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60</a:t>
            </a:fld>
            <a:endParaRPr lang="en-US"/>
          </a:p>
        </p:txBody>
      </p:sp>
    </p:spTree>
    <p:extLst>
      <p:ext uri="{BB962C8B-B14F-4D97-AF65-F5344CB8AC3E}">
        <p14:creationId xmlns:p14="http://schemas.microsoft.com/office/powerpoint/2010/main" val="26848869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61</a:t>
            </a:fld>
            <a:endParaRPr lang="en-US"/>
          </a:p>
        </p:txBody>
      </p:sp>
    </p:spTree>
    <p:extLst>
      <p:ext uri="{BB962C8B-B14F-4D97-AF65-F5344CB8AC3E}">
        <p14:creationId xmlns:p14="http://schemas.microsoft.com/office/powerpoint/2010/main" val="38429792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62</a:t>
            </a:fld>
            <a:endParaRPr lang="en-US"/>
          </a:p>
        </p:txBody>
      </p:sp>
    </p:spTree>
    <p:extLst>
      <p:ext uri="{BB962C8B-B14F-4D97-AF65-F5344CB8AC3E}">
        <p14:creationId xmlns:p14="http://schemas.microsoft.com/office/powerpoint/2010/main" val="731249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63</a:t>
            </a:fld>
            <a:endParaRPr lang="en-US"/>
          </a:p>
        </p:txBody>
      </p:sp>
    </p:spTree>
    <p:extLst>
      <p:ext uri="{BB962C8B-B14F-4D97-AF65-F5344CB8AC3E}">
        <p14:creationId xmlns:p14="http://schemas.microsoft.com/office/powerpoint/2010/main" val="3601546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10</a:t>
            </a:fld>
            <a:endParaRPr lang="en-US"/>
          </a:p>
        </p:txBody>
      </p:sp>
    </p:spTree>
    <p:extLst>
      <p:ext uri="{BB962C8B-B14F-4D97-AF65-F5344CB8AC3E}">
        <p14:creationId xmlns:p14="http://schemas.microsoft.com/office/powerpoint/2010/main" val="900533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CB4B9-E6F9-B542-97F6-01BBA1E4C354}" type="slidenum">
              <a:rPr lang="en-US" smtClean="0"/>
              <a:t>11</a:t>
            </a:fld>
            <a:endParaRPr lang="en-US"/>
          </a:p>
        </p:txBody>
      </p:sp>
    </p:spTree>
    <p:extLst>
      <p:ext uri="{BB962C8B-B14F-4D97-AF65-F5344CB8AC3E}">
        <p14:creationId xmlns:p14="http://schemas.microsoft.com/office/powerpoint/2010/main" val="4001669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3FCB4B9-E6F9-B542-97F6-01BBA1E4C354}" type="slidenum">
              <a:rPr lang="en-US" smtClean="0"/>
              <a:t>12</a:t>
            </a:fld>
            <a:endParaRPr lang="en-US"/>
          </a:p>
        </p:txBody>
      </p:sp>
    </p:spTree>
    <p:extLst>
      <p:ext uri="{BB962C8B-B14F-4D97-AF65-F5344CB8AC3E}">
        <p14:creationId xmlns:p14="http://schemas.microsoft.com/office/powerpoint/2010/main" val="3403542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fld id="{13FCB4B9-E6F9-B542-97F6-01BBA1E4C354}" type="slidenum">
              <a:rPr lang="en-US" smtClean="0"/>
              <a:t>13</a:t>
            </a:fld>
            <a:endParaRPr lang="en-US"/>
          </a:p>
        </p:txBody>
      </p:sp>
    </p:spTree>
    <p:extLst>
      <p:ext uri="{BB962C8B-B14F-4D97-AF65-F5344CB8AC3E}">
        <p14:creationId xmlns:p14="http://schemas.microsoft.com/office/powerpoint/2010/main" val="11670980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582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Navy - Simple Bullet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Text Placeholder 3"/>
          <p:cNvSpPr>
            <a:spLocks noGrp="1"/>
          </p:cNvSpPr>
          <p:nvPr>
            <p:ph type="body" sz="quarter" idx="10" hasCustomPrompt="1"/>
          </p:nvPr>
        </p:nvSpPr>
        <p:spPr>
          <a:xfrm>
            <a:off x="695325" y="1679510"/>
            <a:ext cx="10801350" cy="1701643"/>
          </a:xfrm>
          <a:prstGeom prst="rect">
            <a:avLst/>
          </a:prstGeom>
        </p:spPr>
        <p:txBody>
          <a:bodyPr anchor="b"/>
          <a:lstStyle>
            <a:lvl1pPr marL="0" indent="0">
              <a:buNone/>
              <a:defRPr sz="8000">
                <a:solidFill>
                  <a:srgbClr val="2C5666"/>
                </a:solidFill>
              </a:defRPr>
            </a:lvl1pPr>
          </a:lstStyle>
          <a:p>
            <a:pPr lvl="0"/>
            <a:r>
              <a:rPr lang="en-US" dirty="0"/>
              <a:t>HEADING</a:t>
            </a:r>
            <a:endParaRPr lang="en-GB" dirty="0"/>
          </a:p>
        </p:txBody>
      </p:sp>
      <p:sp>
        <p:nvSpPr>
          <p:cNvPr id="6" name="Text Placeholder 5"/>
          <p:cNvSpPr>
            <a:spLocks noGrp="1"/>
          </p:cNvSpPr>
          <p:nvPr>
            <p:ph type="body" sz="quarter" idx="11" hasCustomPrompt="1"/>
          </p:nvPr>
        </p:nvSpPr>
        <p:spPr>
          <a:xfrm>
            <a:off x="695325" y="3611880"/>
            <a:ext cx="8793163" cy="2211070"/>
          </a:xfrm>
          <a:prstGeom prst="rect">
            <a:avLst/>
          </a:prstGeom>
        </p:spPr>
        <p:txBody>
          <a:bodyPr/>
          <a:lstStyle>
            <a:lvl1pPr>
              <a:spcAft>
                <a:spcPts val="600"/>
              </a:spcAft>
              <a:buClr>
                <a:srgbClr val="15989D"/>
              </a:buClr>
              <a:defRPr sz="2400"/>
            </a:lvl1pPr>
          </a:lstStyle>
          <a:p>
            <a:pPr lvl="0"/>
            <a:r>
              <a:rPr lang="en-US" dirty="0"/>
              <a:t>Bullet point</a:t>
            </a:r>
          </a:p>
          <a:p>
            <a:pPr lvl="0"/>
            <a:r>
              <a:rPr lang="en-US" dirty="0"/>
              <a:t>Bullet point</a:t>
            </a:r>
          </a:p>
          <a:p>
            <a:pPr lvl="0"/>
            <a:r>
              <a:rPr lang="en-US" dirty="0"/>
              <a:t>Bullet point</a:t>
            </a:r>
            <a:endParaRPr lang="en-GB" dirty="0"/>
          </a:p>
        </p:txBody>
      </p:sp>
    </p:spTree>
    <p:extLst>
      <p:ext uri="{BB962C8B-B14F-4D97-AF65-F5344CB8AC3E}">
        <p14:creationId xmlns:p14="http://schemas.microsoft.com/office/powerpoint/2010/main" val="1833085039"/>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avy - Bullets with Subheadin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Text Placeholder 5"/>
          <p:cNvSpPr>
            <a:spLocks noGrp="1"/>
          </p:cNvSpPr>
          <p:nvPr>
            <p:ph type="body" sz="quarter" idx="11" hasCustomPrompt="1"/>
          </p:nvPr>
        </p:nvSpPr>
        <p:spPr>
          <a:xfrm>
            <a:off x="695325" y="3548743"/>
            <a:ext cx="10801350" cy="2394857"/>
          </a:xfrm>
          <a:prstGeom prst="rect">
            <a:avLst/>
          </a:prstGeom>
        </p:spPr>
        <p:txBody>
          <a:bodyPr/>
          <a:lstStyle>
            <a:lvl1pPr marL="0" marR="0" indent="0" algn="l" defTabSz="914400" rtl="0" eaLnBrk="1" fontAlgn="auto" latinLnBrk="0" hangingPunct="1">
              <a:lnSpc>
                <a:spcPct val="90000"/>
              </a:lnSpc>
              <a:spcBef>
                <a:spcPts val="1000"/>
              </a:spcBef>
              <a:spcAft>
                <a:spcPts val="600"/>
              </a:spcAft>
              <a:buClr>
                <a:srgbClr val="15989D"/>
              </a:buClr>
              <a:buSzTx/>
              <a:buFontTx/>
              <a:buNone/>
              <a:tabLst/>
              <a:defRPr sz="2200"/>
            </a:lvl1pPr>
            <a:lvl2pPr marL="685800" indent="-228600">
              <a:buClr>
                <a:srgbClr val="15989D"/>
              </a:buClr>
              <a:buFont typeface="Acumin Pro" panose="020B0504020202020204" pitchFamily="34" charset="0"/>
              <a:buChar char="•"/>
              <a:defRPr/>
            </a:lvl2pPr>
            <a:lvl3pPr marL="1143000" indent="-228600">
              <a:buClr>
                <a:srgbClr val="15989D"/>
              </a:buClr>
              <a:buFont typeface="Acumin Pro" panose="020B0504020202020204" pitchFamily="34" charset="0"/>
              <a:buChar char="•"/>
              <a:defRPr/>
            </a:lvl3pPr>
            <a:lvl4pPr marL="1600200" indent="-228600">
              <a:buClr>
                <a:srgbClr val="15989D"/>
              </a:buClr>
              <a:buFont typeface="Acumin Pro" panose="020B0504020202020204" pitchFamily="34" charset="0"/>
              <a:buChar char="•"/>
              <a:defRPr/>
            </a:lvl4pPr>
            <a:lvl5pPr marL="2057400" indent="-228600">
              <a:buClr>
                <a:srgbClr val="15989D"/>
              </a:buClr>
              <a:buFont typeface="Acumin Pro" panose="020B0504020202020204" pitchFamily="34" charset="0"/>
              <a:buChar char="•"/>
              <a:defRPr/>
            </a:lvl5pPr>
          </a:lstStyle>
          <a:p>
            <a:pPr marL="228600" marR="0" lvl="0" indent="-228600" algn="l" defTabSz="914400" rtl="0" eaLnBrk="1" fontAlgn="auto" latinLnBrk="0" hangingPunct="1">
              <a:lnSpc>
                <a:spcPct val="90000"/>
              </a:lnSpc>
              <a:spcBef>
                <a:spcPts val="1000"/>
              </a:spcBef>
              <a:spcAft>
                <a:spcPts val="0"/>
              </a:spcAft>
              <a:buClr>
                <a:srgbClr val="15989D"/>
              </a:buClr>
              <a:buSzTx/>
              <a:buFont typeface="Arial" panose="020B0604020202020204" pitchFamily="34" charset="0"/>
              <a:buChar char="•"/>
              <a:tabLst/>
              <a:defRPr/>
            </a:pPr>
            <a:r>
              <a:rPr lang="en-US" dirty="0"/>
              <a:t>Bullet point</a:t>
            </a:r>
            <a:endParaRPr lang="en-GB" dirty="0"/>
          </a:p>
          <a:p>
            <a:pPr marL="228600" marR="0" lvl="0" indent="-228600" algn="l" defTabSz="914400" rtl="0" eaLnBrk="1" fontAlgn="auto" latinLnBrk="0" hangingPunct="1">
              <a:lnSpc>
                <a:spcPct val="90000"/>
              </a:lnSpc>
              <a:spcBef>
                <a:spcPts val="1000"/>
              </a:spcBef>
              <a:spcAft>
                <a:spcPts val="0"/>
              </a:spcAft>
              <a:buClr>
                <a:srgbClr val="15989D"/>
              </a:buClr>
              <a:buSzTx/>
              <a:buFont typeface="Arial" panose="020B0604020202020204" pitchFamily="34" charset="0"/>
              <a:buChar char="•"/>
              <a:tabLst/>
              <a:defRPr/>
            </a:pPr>
            <a:r>
              <a:rPr lang="en-US" dirty="0"/>
              <a:t>Bullet point</a:t>
            </a:r>
            <a:endParaRPr lang="en-GB" dirty="0"/>
          </a:p>
          <a:p>
            <a:pPr marL="228600" marR="0" lvl="0" indent="-228600" algn="l" defTabSz="914400" rtl="0" eaLnBrk="1" fontAlgn="auto" latinLnBrk="0" hangingPunct="1">
              <a:lnSpc>
                <a:spcPct val="90000"/>
              </a:lnSpc>
              <a:spcBef>
                <a:spcPts val="1000"/>
              </a:spcBef>
              <a:spcAft>
                <a:spcPts val="0"/>
              </a:spcAft>
              <a:buClr>
                <a:srgbClr val="15989D"/>
              </a:buClr>
              <a:buSzTx/>
              <a:buFont typeface="Arial" panose="020B0604020202020204" pitchFamily="34" charset="0"/>
              <a:buChar char="•"/>
              <a:tabLst/>
              <a:defRPr/>
            </a:pPr>
            <a:r>
              <a:rPr lang="en-US" dirty="0"/>
              <a:t>Bullet point</a:t>
            </a:r>
          </a:p>
          <a:p>
            <a:pPr marL="228600" marR="0" lvl="0" indent="-228600" algn="l" defTabSz="914400" rtl="0" eaLnBrk="1" fontAlgn="auto" latinLnBrk="0" hangingPunct="1">
              <a:lnSpc>
                <a:spcPct val="90000"/>
              </a:lnSpc>
              <a:spcBef>
                <a:spcPts val="1000"/>
              </a:spcBef>
              <a:spcAft>
                <a:spcPts val="0"/>
              </a:spcAft>
              <a:buClr>
                <a:srgbClr val="15989D"/>
              </a:buClr>
              <a:buSzTx/>
              <a:buFont typeface="Arial" panose="020B0604020202020204" pitchFamily="34" charset="0"/>
              <a:buChar char="•"/>
              <a:tabLst/>
              <a:defRPr/>
            </a:pPr>
            <a:r>
              <a:rPr lang="en-US" dirty="0"/>
              <a:t>Bullet point</a:t>
            </a:r>
            <a:endParaRPr lang="en-GB" dirty="0"/>
          </a:p>
          <a:p>
            <a:pPr marL="228600" marR="0" lvl="0" indent="-228600" algn="l" defTabSz="914400" rtl="0" eaLnBrk="1" fontAlgn="auto" latinLnBrk="0" hangingPunct="1">
              <a:lnSpc>
                <a:spcPct val="90000"/>
              </a:lnSpc>
              <a:spcBef>
                <a:spcPts val="1000"/>
              </a:spcBef>
              <a:spcAft>
                <a:spcPts val="0"/>
              </a:spcAft>
              <a:buClr>
                <a:srgbClr val="15989D"/>
              </a:buClr>
              <a:buSzTx/>
              <a:buFont typeface="Arial" panose="020B0604020202020204" pitchFamily="34" charset="0"/>
              <a:buChar char="•"/>
              <a:tabLst/>
              <a:defRPr/>
            </a:pPr>
            <a:endParaRPr lang="en-US" dirty="0"/>
          </a:p>
          <a:p>
            <a:pPr lvl="0"/>
            <a:endParaRPr lang="en-GB" dirty="0"/>
          </a:p>
        </p:txBody>
      </p:sp>
      <p:sp>
        <p:nvSpPr>
          <p:cNvPr id="8" name="Content Placeholder 7"/>
          <p:cNvSpPr>
            <a:spLocks noGrp="1"/>
          </p:cNvSpPr>
          <p:nvPr>
            <p:ph sz="quarter" idx="12" hasCustomPrompt="1"/>
          </p:nvPr>
        </p:nvSpPr>
        <p:spPr>
          <a:xfrm>
            <a:off x="695325" y="2962275"/>
            <a:ext cx="10801350" cy="585788"/>
          </a:xfrm>
          <a:prstGeom prst="rect">
            <a:avLst/>
          </a:prstGeom>
        </p:spPr>
        <p:txBody>
          <a:bodyPr/>
          <a:lstStyle>
            <a:lvl1pPr marL="0" indent="0">
              <a:buNone/>
              <a:defRPr sz="2400">
                <a:solidFill>
                  <a:srgbClr val="15989D"/>
                </a:solidFill>
                <a:latin typeface="Acumin Pro Semibold" panose="020B0704020202020204" pitchFamily="34" charset="0"/>
              </a:defRPr>
            </a:lvl1pPr>
          </a:lstStyle>
          <a:p>
            <a:pPr lvl="0"/>
            <a:r>
              <a:rPr lang="en-GB" dirty="0"/>
              <a:t>Subheading</a:t>
            </a:r>
          </a:p>
        </p:txBody>
      </p:sp>
      <p:sp>
        <p:nvSpPr>
          <p:cNvPr id="10" name="Text Placeholder 9"/>
          <p:cNvSpPr>
            <a:spLocks noGrp="1"/>
          </p:cNvSpPr>
          <p:nvPr>
            <p:ph type="body" sz="quarter" idx="13" hasCustomPrompt="1"/>
          </p:nvPr>
        </p:nvSpPr>
        <p:spPr>
          <a:xfrm>
            <a:off x="695325" y="1460500"/>
            <a:ext cx="10801350" cy="1409701"/>
          </a:xfrm>
          <a:prstGeom prst="rect">
            <a:avLst/>
          </a:prstGeom>
        </p:spPr>
        <p:txBody>
          <a:bodyPr anchor="b"/>
          <a:lstStyle>
            <a:lvl1pPr marL="0" indent="0">
              <a:buNone/>
              <a:defRPr sz="4000" cap="all" baseline="0">
                <a:solidFill>
                  <a:srgbClr val="2C5666"/>
                </a:solidFill>
                <a:latin typeface="Acumin Pro Semibold" panose="020B0704020202020204" pitchFamily="34" charset="0"/>
              </a:defRPr>
            </a:lvl1pPr>
            <a:lvl2pPr>
              <a:defRPr sz="4000"/>
            </a:lvl2pPr>
            <a:lvl3pPr>
              <a:defRPr sz="4000"/>
            </a:lvl3pPr>
            <a:lvl4pPr>
              <a:defRPr sz="4000"/>
            </a:lvl4pPr>
            <a:lvl5pPr>
              <a:defRPr sz="4000"/>
            </a:lvl5pPr>
          </a:lstStyle>
          <a:p>
            <a:pPr lvl="0"/>
            <a:r>
              <a:rPr lang="en-US" cap="all" baseline="0" dirty="0">
                <a:solidFill>
                  <a:srgbClr val="2C5666"/>
                </a:solidFill>
              </a:rPr>
              <a:t>heading</a:t>
            </a:r>
            <a:endParaRPr lang="en-GB" dirty="0"/>
          </a:p>
        </p:txBody>
      </p:sp>
    </p:spTree>
    <p:extLst>
      <p:ext uri="{BB962C8B-B14F-4D97-AF65-F5344CB8AC3E}">
        <p14:creationId xmlns:p14="http://schemas.microsoft.com/office/powerpoint/2010/main" val="736846060"/>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A67F073-A9CB-9940-92EC-EA8D690208E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Tree>
    <p:extLst>
      <p:ext uri="{BB962C8B-B14F-4D97-AF65-F5344CB8AC3E}">
        <p14:creationId xmlns:p14="http://schemas.microsoft.com/office/powerpoint/2010/main" val="1133424989"/>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FC2F8F-8210-CB4A-A740-4E3C19C78E3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799893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F80229-71FC-EC40-BE17-3D9EB896311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984142"/>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D7F542A-60EA-164A-B55F-76362A6AC9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54593330"/>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BCF012-6AEC-A548-979F-41D951D10C8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2504568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846233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562803"/>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984603153"/>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50724520"/>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68329054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424937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40377767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63884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907F6-F3C8-4744-BBA8-6DFE23731C4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86507990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10.xml"/><Relationship Id="rId1"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11.xml"/><Relationship Id="rId1"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6.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1.png"/><Relationship Id="rId5" Type="http://schemas.openxmlformats.org/officeDocument/2006/relationships/theme" Target="../theme/theme5.xml"/><Relationship Id="rId4"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2.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7.xml"/><Relationship Id="rId1" Type="http://schemas.openxmlformats.org/officeDocument/2006/relationships/slideLayout" Target="../slideLayouts/slideLayout13.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8.xml"/><Relationship Id="rId1" Type="http://schemas.openxmlformats.org/officeDocument/2006/relationships/slideLayout" Target="../slideLayouts/slideLayout14.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9.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6572730"/>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userDrawn="1">
          <p15:clr>
            <a:srgbClr val="F26B43"/>
          </p15:clr>
        </p15:guide>
        <p15:guide id="2" pos="7242" userDrawn="1">
          <p15:clr>
            <a:srgbClr val="F26B43"/>
          </p15:clr>
        </p15:guide>
        <p15:guide id="3" orient="horz" pos="346" userDrawn="1">
          <p15:clr>
            <a:srgbClr val="F26B43"/>
          </p15:clr>
        </p15:guide>
        <p15:guide id="4" orient="horz" pos="3974"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8DCA26-EF27-F44A-98A7-0F213159B6AE}"/>
              </a:ext>
            </a:extLst>
          </p:cNvPr>
          <p:cNvSpPr/>
          <p:nvPr userDrawn="1"/>
        </p:nvSpPr>
        <p:spPr>
          <a:xfrm>
            <a:off x="6350" y="0"/>
            <a:ext cx="12185649" cy="6858000"/>
          </a:xfrm>
          <a:prstGeom prst="rect">
            <a:avLst/>
          </a:prstGeom>
          <a:gradFill>
            <a:gsLst>
              <a:gs pos="66000">
                <a:srgbClr val="15989D">
                  <a:alpha val="87000"/>
                </a:srgbClr>
              </a:gs>
              <a:gs pos="40000">
                <a:srgbClr val="15989D">
                  <a:alpha val="81000"/>
                </a:srgbClr>
              </a:gs>
              <a:gs pos="0">
                <a:srgbClr val="15989D"/>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064B881-DC33-BF4E-8CFB-D903A3934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spTree>
    <p:extLst>
      <p:ext uri="{BB962C8B-B14F-4D97-AF65-F5344CB8AC3E}">
        <p14:creationId xmlns:p14="http://schemas.microsoft.com/office/powerpoint/2010/main" val="3865033916"/>
      </p:ext>
    </p:extLst>
  </p:cSld>
  <p:clrMap bg1="lt1" tx1="dk1" bg2="lt2" tx2="dk2" accent1="accent1" accent2="accent2" accent3="accent3" accent4="accent4" accent5="accent5" accent6="accent6" hlink="hlink" folHlink="folHlink"/>
  <p:sldLayoutIdLst>
    <p:sldLayoutId id="214748366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08EAD1C-9D36-F245-8034-794E638C589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Tree>
    <p:extLst>
      <p:ext uri="{BB962C8B-B14F-4D97-AF65-F5344CB8AC3E}">
        <p14:creationId xmlns:p14="http://schemas.microsoft.com/office/powerpoint/2010/main" val="201647320"/>
      </p:ext>
    </p:extLst>
  </p:cSld>
  <p:clrMap bg1="lt1" tx1="dk1" bg2="lt2" tx2="dk2" accent1="accent1" accent2="accent2" accent3="accent3" accent4="accent4" accent5="accent5" accent6="accent6" hlink="hlink" folHlink="folHlink"/>
  <p:sldLayoutIdLst>
    <p:sldLayoutId id="214748368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DDE84D-AFF5-D043-BA1F-E455852606AB}"/>
              </a:ext>
            </a:extLst>
          </p:cNvPr>
          <p:cNvSpPr/>
          <p:nvPr userDrawn="1"/>
        </p:nvSpPr>
        <p:spPr>
          <a:xfrm>
            <a:off x="0" y="0"/>
            <a:ext cx="12192000" cy="812800"/>
          </a:xfrm>
          <a:prstGeom prst="rect">
            <a:avLst/>
          </a:prstGeom>
          <a:gradFill>
            <a:gsLst>
              <a:gs pos="61000">
                <a:srgbClr val="6DA42E">
                  <a:alpha val="74000"/>
                </a:srgbClr>
              </a:gs>
              <a:gs pos="37000">
                <a:srgbClr val="6DA42E">
                  <a:alpha val="76000"/>
                </a:srgbClr>
              </a:gs>
              <a:gs pos="0">
                <a:srgbClr val="6DA42E"/>
              </a:gs>
              <a:gs pos="100000">
                <a:srgbClr val="6DA42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75134A-9904-0B40-B3EB-9189A26FEE1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12179299" cy="812800"/>
          </a:xfrm>
          <a:prstGeom prst="rect">
            <a:avLst/>
          </a:prstGeom>
        </p:spPr>
      </p:pic>
      <p:pic>
        <p:nvPicPr>
          <p:cNvPr id="5" name="Picture 4">
            <a:extLst>
              <a:ext uri="{FF2B5EF4-FFF2-40B4-BE49-F238E27FC236}">
                <a16:creationId xmlns:a16="http://schemas.microsoft.com/office/drawing/2014/main" id="{57A16CCD-F935-AD48-8095-91160D5E921A}"/>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p:blipFill>
        <p:spPr>
          <a:xfrm>
            <a:off x="9645641" y="163206"/>
            <a:ext cx="2197778" cy="526897"/>
          </a:xfrm>
          <a:prstGeom prst="rect">
            <a:avLst/>
          </a:prstGeom>
        </p:spPr>
      </p:pic>
    </p:spTree>
    <p:extLst>
      <p:ext uri="{BB962C8B-B14F-4D97-AF65-F5344CB8AC3E}">
        <p14:creationId xmlns:p14="http://schemas.microsoft.com/office/powerpoint/2010/main" val="139799772"/>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DDE84D-AFF5-D043-BA1F-E455852606AB}"/>
              </a:ext>
            </a:extLst>
          </p:cNvPr>
          <p:cNvSpPr/>
          <p:nvPr userDrawn="1"/>
        </p:nvSpPr>
        <p:spPr>
          <a:xfrm>
            <a:off x="6351" y="0"/>
            <a:ext cx="12179300" cy="812800"/>
          </a:xfrm>
          <a:prstGeom prst="rect">
            <a:avLst/>
          </a:prstGeom>
          <a:gradFill>
            <a:gsLst>
              <a:gs pos="99000">
                <a:srgbClr val="CF8503"/>
              </a:gs>
              <a:gs pos="69000">
                <a:srgbClr val="CF8503">
                  <a:alpha val="80000"/>
                </a:srgbClr>
              </a:gs>
              <a:gs pos="0">
                <a:srgbClr val="CF8503"/>
              </a:gs>
              <a:gs pos="32000">
                <a:srgbClr val="CF8503">
                  <a:alpha val="78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75134A-9904-0B40-B3EB-9189A26FEE1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351" y="0"/>
            <a:ext cx="12179299" cy="812800"/>
          </a:xfrm>
          <a:prstGeom prst="rect">
            <a:avLst/>
          </a:prstGeom>
        </p:spPr>
      </p:pic>
      <p:pic>
        <p:nvPicPr>
          <p:cNvPr id="6" name="Picture 5">
            <a:extLst>
              <a:ext uri="{FF2B5EF4-FFF2-40B4-BE49-F238E27FC236}">
                <a16:creationId xmlns:a16="http://schemas.microsoft.com/office/drawing/2014/main" id="{B610B383-AB9F-E14D-97E1-FDE5E6AEA35D}"/>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p:blipFill>
        <p:spPr>
          <a:xfrm>
            <a:off x="9645641" y="163206"/>
            <a:ext cx="2197777" cy="526897"/>
          </a:xfrm>
          <a:prstGeom prst="rect">
            <a:avLst/>
          </a:prstGeom>
        </p:spPr>
      </p:pic>
      <p:sp>
        <p:nvSpPr>
          <p:cNvPr id="5" name="Rectangle 4">
            <a:extLst>
              <a:ext uri="{FF2B5EF4-FFF2-40B4-BE49-F238E27FC236}">
                <a16:creationId xmlns:a16="http://schemas.microsoft.com/office/drawing/2014/main" id="{4664C656-3881-314C-91AC-D1A82883B7AE}"/>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2">
                    <a:lumMod val="75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3651102961"/>
      </p:ext>
    </p:extLst>
  </p:cSld>
  <p:clrMap bg1="lt1" tx1="dk1" bg2="lt2" tx2="dk2" accent1="accent1" accent2="accent2" accent3="accent3" accent4="accent4" accent5="accent5" accent6="accent6" hlink="hlink" folHlink="folHlink"/>
  <p:sldLayoutIdLst>
    <p:sldLayoutId id="2147483678" r:id="rId1"/>
    <p:sldLayoutId id="214748367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DDE84D-AFF5-D043-BA1F-E455852606AB}"/>
              </a:ext>
            </a:extLst>
          </p:cNvPr>
          <p:cNvSpPr/>
          <p:nvPr userDrawn="1"/>
        </p:nvSpPr>
        <p:spPr>
          <a:xfrm>
            <a:off x="6351" y="0"/>
            <a:ext cx="12179300" cy="812800"/>
          </a:xfrm>
          <a:prstGeom prst="rect">
            <a:avLst/>
          </a:prstGeom>
          <a:gradFill>
            <a:gsLst>
              <a:gs pos="59000">
                <a:srgbClr val="2C5666">
                  <a:alpha val="83000"/>
                </a:srgbClr>
              </a:gs>
              <a:gs pos="43000">
                <a:srgbClr val="2C5666">
                  <a:alpha val="76000"/>
                </a:srgbClr>
              </a:gs>
              <a:gs pos="13000">
                <a:srgbClr val="2C5666"/>
              </a:gs>
              <a:gs pos="93000">
                <a:srgbClr val="2C566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AA75134A-9904-0B40-B3EB-9189A26FEE1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350" y="0"/>
            <a:ext cx="12179299" cy="812800"/>
          </a:xfrm>
          <a:prstGeom prst="rect">
            <a:avLst/>
          </a:prstGeom>
        </p:spPr>
      </p:pic>
      <p:pic>
        <p:nvPicPr>
          <p:cNvPr id="5" name="Picture 4">
            <a:extLst>
              <a:ext uri="{FF2B5EF4-FFF2-40B4-BE49-F238E27FC236}">
                <a16:creationId xmlns:a16="http://schemas.microsoft.com/office/drawing/2014/main" id="{55AC3C5A-A14D-7748-828E-63B3F2A05885}"/>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
        <p:nvSpPr>
          <p:cNvPr id="6" name="Rectangle 5">
            <a:extLst>
              <a:ext uri="{FF2B5EF4-FFF2-40B4-BE49-F238E27FC236}">
                <a16:creationId xmlns:a16="http://schemas.microsoft.com/office/drawing/2014/main" id="{CD6A51C8-FBBA-5542-99A1-B3663166BB6D}"/>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2">
                    <a:lumMod val="75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2574560609"/>
      </p:ext>
    </p:extLst>
  </p:cSld>
  <p:clrMap bg1="lt1" tx1="dk1" bg2="lt2" tx2="dk2" accent1="accent1" accent2="accent2" accent3="accent3" accent4="accent4" accent5="accent5" accent6="accent6" hlink="hlink" folHlink="folHlink"/>
  <p:sldLayoutIdLst>
    <p:sldLayoutId id="2147483681" r:id="rId1"/>
    <p:sldLayoutId id="214748368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DDE84D-AFF5-D043-BA1F-E455852606AB}"/>
              </a:ext>
            </a:extLst>
          </p:cNvPr>
          <p:cNvSpPr/>
          <p:nvPr userDrawn="1"/>
        </p:nvSpPr>
        <p:spPr>
          <a:xfrm>
            <a:off x="6351" y="0"/>
            <a:ext cx="12179300" cy="812800"/>
          </a:xfrm>
          <a:prstGeom prst="rect">
            <a:avLst/>
          </a:prstGeom>
          <a:gradFill>
            <a:gsLst>
              <a:gs pos="59000">
                <a:srgbClr val="15989D">
                  <a:alpha val="80000"/>
                </a:srgbClr>
              </a:gs>
              <a:gs pos="38000">
                <a:srgbClr val="15989D">
                  <a:alpha val="79000"/>
                </a:srgbClr>
              </a:gs>
              <a:gs pos="0">
                <a:srgbClr val="15989D"/>
              </a:gs>
              <a:gs pos="100000">
                <a:srgbClr val="15989D"/>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75134A-9904-0B40-B3EB-9189A26FEE10}"/>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350" y="0"/>
            <a:ext cx="12179299" cy="812800"/>
          </a:xfrm>
          <a:prstGeom prst="rect">
            <a:avLst/>
          </a:prstGeom>
        </p:spPr>
      </p:pic>
      <p:pic>
        <p:nvPicPr>
          <p:cNvPr id="6" name="Picture 5">
            <a:extLst>
              <a:ext uri="{FF2B5EF4-FFF2-40B4-BE49-F238E27FC236}">
                <a16:creationId xmlns:a16="http://schemas.microsoft.com/office/drawing/2014/main" id="{55AC3C5A-A14D-7748-828E-63B3F2A05885}"/>
              </a:ext>
            </a:extLst>
          </p:cNvPr>
          <p:cNvPicPr>
            <a:picLocks noChangeAspect="1"/>
          </p:cNvPicPr>
          <p:nvPr userDrawn="1"/>
        </p:nvPicPr>
        <p:blipFill>
          <a:blip r:embed="rId7"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Tree>
    <p:extLst>
      <p:ext uri="{BB962C8B-B14F-4D97-AF65-F5344CB8AC3E}">
        <p14:creationId xmlns:p14="http://schemas.microsoft.com/office/powerpoint/2010/main" val="3662350467"/>
      </p:ext>
    </p:extLst>
  </p:cSld>
  <p:clrMap bg1="lt1" tx1="dk1" bg2="lt2" tx2="dk2" accent1="accent1" accent2="accent2" accent3="accent3" accent4="accent4" accent5="accent5" accent6="accent6" hlink="hlink" folHlink="folHlink"/>
  <p:sldLayoutIdLst>
    <p:sldLayoutId id="2147483662" r:id="rId1"/>
    <p:sldLayoutId id="2147483667" r:id="rId2"/>
    <p:sldLayoutId id="2147483698" r:id="rId3"/>
    <p:sldLayoutId id="214748369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userDrawn="1">
          <p15:clr>
            <a:srgbClr val="F26B43"/>
          </p15:clr>
        </p15:guide>
        <p15:guide id="2" pos="7242" userDrawn="1">
          <p15:clr>
            <a:srgbClr val="F26B43"/>
          </p15:clr>
        </p15:guide>
        <p15:guide id="3" orient="horz" pos="346" userDrawn="1">
          <p15:clr>
            <a:srgbClr val="F26B43"/>
          </p15:clr>
        </p15:guide>
        <p15:guide id="4" orient="horz" pos="3974"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DF429D-6819-2E4B-9B9B-D0187E4986C8}"/>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2">
                    <a:lumMod val="75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3080206303"/>
      </p:ext>
    </p:extLst>
  </p:cSld>
  <p:clrMap bg1="lt1" tx1="dk1" bg2="lt2" tx2="dk2" accent1="accent1" accent2="accent2" accent3="accent3" accent4="accent4" accent5="accent5" accent6="accent6" hlink="hlink" folHlink="folHlink"/>
  <p:sldLayoutIdLst>
    <p:sldLayoutId id="214748369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4162539-AF91-E34D-8FB9-3C299242EF30}"/>
              </a:ext>
            </a:extLst>
          </p:cNvPr>
          <p:cNvSpPr/>
          <p:nvPr userDrawn="1"/>
        </p:nvSpPr>
        <p:spPr>
          <a:xfrm>
            <a:off x="6351" y="0"/>
            <a:ext cx="12179300" cy="6858000"/>
          </a:xfrm>
          <a:prstGeom prst="rect">
            <a:avLst/>
          </a:prstGeom>
          <a:gradFill>
            <a:gsLst>
              <a:gs pos="0">
                <a:srgbClr val="6DA42E"/>
              </a:gs>
              <a:gs pos="66016">
                <a:srgbClr val="6DA42E">
                  <a:alpha val="75000"/>
                </a:srgbClr>
              </a:gs>
              <a:gs pos="36000">
                <a:srgbClr val="6DA42E">
                  <a:alpha val="75000"/>
                </a:srgbClr>
              </a:gs>
              <a:gs pos="100000">
                <a:srgbClr val="6DA42E"/>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DFF4D36A-1556-C343-8291-6B4EEDF63119}"/>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45641" y="163206"/>
            <a:ext cx="2197778" cy="526897"/>
          </a:xfrm>
          <a:prstGeom prst="rect">
            <a:avLst/>
          </a:prstGeom>
        </p:spPr>
      </p:pic>
    </p:spTree>
    <p:extLst>
      <p:ext uri="{BB962C8B-B14F-4D97-AF65-F5344CB8AC3E}">
        <p14:creationId xmlns:p14="http://schemas.microsoft.com/office/powerpoint/2010/main" val="1341538531"/>
      </p:ext>
    </p:extLst>
  </p:cSld>
  <p:clrMap bg1="lt1" tx1="dk1" bg2="lt2" tx2="dk2" accent1="accent1" accent2="accent2" accent3="accent3" accent4="accent4" accent5="accent5" accent6="accent6" hlink="hlink" folHlink="folHlink"/>
  <p:sldLayoutIdLst>
    <p:sldLayoutId id="214748368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83090AA-C394-6E4B-8AD2-9F58AECB7672}"/>
              </a:ext>
            </a:extLst>
          </p:cNvPr>
          <p:cNvSpPr/>
          <p:nvPr userDrawn="1"/>
        </p:nvSpPr>
        <p:spPr>
          <a:xfrm>
            <a:off x="0" y="0"/>
            <a:ext cx="12192000" cy="6858000"/>
          </a:xfrm>
          <a:prstGeom prst="rect">
            <a:avLst/>
          </a:prstGeom>
          <a:gradFill>
            <a:gsLst>
              <a:gs pos="65000">
                <a:srgbClr val="CF8503">
                  <a:alpha val="79000"/>
                </a:srgbClr>
              </a:gs>
              <a:gs pos="41000">
                <a:srgbClr val="CF8503">
                  <a:alpha val="73000"/>
                </a:srgbClr>
              </a:gs>
              <a:gs pos="0">
                <a:srgbClr val="CF8503"/>
              </a:gs>
              <a:gs pos="100000">
                <a:srgbClr val="CF8503"/>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6BFA2B3-95DB-2A43-8B59-7DF7C70556D4}"/>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1">
                    <a:alpha val="50000"/>
                  </a:schemeClr>
                </a:solidFill>
                <a:effectLst/>
                <a:latin typeface="Arial" panose="020B0604020202020204" pitchFamily="34" charset="0"/>
              </a:rPr>
              <a:t>Version 01  |  © 2019 Improvement Cymru</a:t>
            </a:r>
          </a:p>
        </p:txBody>
      </p:sp>
      <p:pic>
        <p:nvPicPr>
          <p:cNvPr id="7" name="Picture 6">
            <a:extLst>
              <a:ext uri="{FF2B5EF4-FFF2-40B4-BE49-F238E27FC236}">
                <a16:creationId xmlns:a16="http://schemas.microsoft.com/office/drawing/2014/main" id="{55AC3C5A-A14D-7748-828E-63B3F2A0588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Tree>
    <p:extLst>
      <p:ext uri="{BB962C8B-B14F-4D97-AF65-F5344CB8AC3E}">
        <p14:creationId xmlns:p14="http://schemas.microsoft.com/office/powerpoint/2010/main" val="3150195584"/>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4DA37E-3597-674D-9114-6D0E72AC0400}"/>
              </a:ext>
            </a:extLst>
          </p:cNvPr>
          <p:cNvSpPr/>
          <p:nvPr userDrawn="1"/>
        </p:nvSpPr>
        <p:spPr>
          <a:xfrm>
            <a:off x="6351" y="0"/>
            <a:ext cx="12179300" cy="6858000"/>
          </a:xfrm>
          <a:prstGeom prst="rect">
            <a:avLst/>
          </a:prstGeom>
          <a:gradFill>
            <a:gsLst>
              <a:gs pos="12000">
                <a:srgbClr val="2C5666"/>
              </a:gs>
              <a:gs pos="57000">
                <a:srgbClr val="2C5666">
                  <a:alpha val="87000"/>
                </a:srgbClr>
              </a:gs>
              <a:gs pos="44000">
                <a:srgbClr val="2C5666">
                  <a:alpha val="86000"/>
                </a:srgbClr>
              </a:gs>
              <a:gs pos="93000">
                <a:srgbClr val="2C5666"/>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2BF24482-46A7-4F42-878B-382B0EDF859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45641" y="183742"/>
            <a:ext cx="2197778" cy="485824"/>
          </a:xfrm>
          <a:prstGeom prst="rect">
            <a:avLst/>
          </a:prstGeom>
        </p:spPr>
      </p:pic>
      <p:sp>
        <p:nvSpPr>
          <p:cNvPr id="6" name="Rectangle 5">
            <a:extLst>
              <a:ext uri="{FF2B5EF4-FFF2-40B4-BE49-F238E27FC236}">
                <a16:creationId xmlns:a16="http://schemas.microsoft.com/office/drawing/2014/main" id="{5661E1BE-CF92-8E45-AF7C-46B041E3F147}"/>
              </a:ext>
            </a:extLst>
          </p:cNvPr>
          <p:cNvSpPr/>
          <p:nvPr userDrawn="1"/>
        </p:nvSpPr>
        <p:spPr>
          <a:xfrm>
            <a:off x="6096000" y="6405628"/>
            <a:ext cx="5818371" cy="261389"/>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200"/>
              </a:spcAft>
              <a:buClrTx/>
              <a:buSzTx/>
              <a:buFontTx/>
              <a:buNone/>
              <a:tabLst/>
              <a:defRPr/>
            </a:pPr>
            <a:r>
              <a:rPr lang="en-GB" sz="1000" b="0" i="0" dirty="0">
                <a:solidFill>
                  <a:schemeClr val="bg1">
                    <a:alpha val="50000"/>
                  </a:schemeClr>
                </a:solidFill>
                <a:effectLst/>
                <a:latin typeface="Arial" panose="020B0604020202020204" pitchFamily="34" charset="0"/>
              </a:rPr>
              <a:t>Version 01  |  © 2019 Improvement Cymru</a:t>
            </a:r>
          </a:p>
        </p:txBody>
      </p:sp>
    </p:spTree>
    <p:extLst>
      <p:ext uri="{BB962C8B-B14F-4D97-AF65-F5344CB8AC3E}">
        <p14:creationId xmlns:p14="http://schemas.microsoft.com/office/powerpoint/2010/main" val="3976656025"/>
      </p:ext>
    </p:extLst>
  </p:cSld>
  <p:clrMap bg1="lt1" tx1="dk1" bg2="lt2" tx2="dk2" accent1="accent1" accent2="accent2" accent3="accent3" accent4="accent4" accent5="accent5" accent6="accent6" hlink="hlink" folHlink="folHlink"/>
  <p:sldLayoutIdLst>
    <p:sldLayoutId id="214748368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8">
          <p15:clr>
            <a:srgbClr val="F26B43"/>
          </p15:clr>
        </p15:guide>
        <p15:guide id="2" pos="7242">
          <p15:clr>
            <a:srgbClr val="F26B43"/>
          </p15:clr>
        </p15:guide>
        <p15:guide id="3" orient="horz" pos="346">
          <p15:clr>
            <a:srgbClr val="F26B43"/>
          </p15:clr>
        </p15:guide>
        <p15:guide id="4" orient="horz" pos="397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7.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video" Target="https://www.youtube.com/embed/tYfQSyDuriA" TargetMode="Externa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video" Target="https://www.youtube.com/embed/Bnd2Uir_O3g" TargetMode="Externa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7.xml"/><Relationship Id="rId5" Type="http://schemas.openxmlformats.org/officeDocument/2006/relationships/image" Target="../media/image36.png"/><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9.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9.xml"/><Relationship Id="rId5" Type="http://schemas.openxmlformats.org/officeDocument/2006/relationships/image" Target="../media/image46.png"/><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9.xml"/><Relationship Id="rId5" Type="http://schemas.openxmlformats.org/officeDocument/2006/relationships/image" Target="../media/image48.png"/><Relationship Id="rId4" Type="http://schemas.openxmlformats.org/officeDocument/2006/relationships/image" Target="../media/image47.png"/></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9.xml"/><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www.youtube.com/watch?v=ml51N7FPMwU" TargetMode="Externa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4.xml"/><Relationship Id="rId1" Type="http://schemas.openxmlformats.org/officeDocument/2006/relationships/slideLayout" Target="../slideLayouts/slideLayout17.xml"/><Relationship Id="rId5" Type="http://schemas.openxmlformats.org/officeDocument/2006/relationships/image" Target="../media/image53.png"/><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0.xml"/><Relationship Id="rId1" Type="http://schemas.openxmlformats.org/officeDocument/2006/relationships/slideLayout" Target="../slideLayouts/slideLayout9.xml"/><Relationship Id="rId4" Type="http://schemas.openxmlformats.org/officeDocument/2006/relationships/image" Target="../media/image58.png"/></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4.xml"/><Relationship Id="rId1" Type="http://schemas.openxmlformats.org/officeDocument/2006/relationships/slideLayout" Target="../slideLayouts/slideLayout8.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hyperlink" Target="https://www.europarl.europa.eu/RegData/etudes/IDAN/2020/646182/EPRS_IDA(2020)646182_EN.pdf" TargetMode="External"/><Relationship Id="rId2" Type="http://schemas.openxmlformats.org/officeDocument/2006/relationships/notesSlide" Target="../notesSlides/notesSlide55.xml"/><Relationship Id="rId1" Type="http://schemas.openxmlformats.org/officeDocument/2006/relationships/slideLayout" Target="../slideLayouts/slideLayout9.xml"/><Relationship Id="rId5" Type="http://schemas.openxmlformats.org/officeDocument/2006/relationships/hyperlink" Target="https://phw.nhs.wales/publications/publications1/placing-health-equity-at-the-heart-of-the-covid-19-sustainable-response-and-recovery-building-prosperous-lives-for-all-in-wales/" TargetMode="External"/><Relationship Id="rId4" Type="http://schemas.openxmlformats.org/officeDocument/2006/relationships/hyperlink" Target="http://www.bristol.ac.uk/media-library/sites/cipold/migrated/documents/fullfinalreport.pdf" TargetMode="External"/></Relationships>
</file>

<file path=ppt/slides/_rels/slide64.xml.rels><?xml version="1.0" encoding="UTF-8" standalone="yes"?>
<Relationships xmlns="http://schemas.openxmlformats.org/package/2006/relationships"><Relationship Id="rId3" Type="http://schemas.openxmlformats.org/officeDocument/2006/relationships/hyperlink" Target="http://www.publichealthwalesobservatory.wales.nhs.uk/measuring-inequalities-2016-overview" TargetMode="External"/><Relationship Id="rId2" Type="http://schemas.openxmlformats.org/officeDocument/2006/relationships/hyperlink" Target="http://www2.nphs.wales.nhs.uk:8080/PubHObservatoryProjDocs.nsf/85c50756737f79ac80256f2700534ea3/93cea84901926a258025820b0059c112/$FILE/Health&amp;determinantsinWales_Summary_Eng.pdf" TargetMode="External"/><Relationship Id="rId1" Type="http://schemas.openxmlformats.org/officeDocument/2006/relationships/slideLayout" Target="../slideLayouts/slideLayout9.xml"/><Relationship Id="rId5" Type="http://schemas.openxmlformats.org/officeDocument/2006/relationships/hyperlink" Target="https://www.thelancet.com/journals/lanpub/article/PIIS2468-2667(21)00011-6/fulltext" TargetMode="External"/><Relationship Id="rId4" Type="http://schemas.openxmlformats.org/officeDocument/2006/relationships/hyperlink" Target="https://www.youtube.com/watch?v=Bnd2Uir_O3g"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https://phw.nhs.wales/publications/publications1/covid-19-related-deaths-in-wales-amongst-people-with-learning-disabilities/" TargetMode="External"/><Relationship Id="rId2" Type="http://schemas.openxmlformats.org/officeDocument/2006/relationships/hyperlink" Target="http://www.bristol.ac.uk/media-library/sites/sps/leder/LeDeR_Annual_Report_2018%20published%20May%202019.pdf" TargetMode="External"/><Relationship Id="rId1" Type="http://schemas.openxmlformats.org/officeDocument/2006/relationships/slideLayout" Target="../slideLayouts/slideLayout9.xml"/><Relationship Id="rId5" Type="http://schemas.openxmlformats.org/officeDocument/2006/relationships/hyperlink" Target="https://www.who.int/hia/about/glos/en/index1.html" TargetMode="External"/><Relationship Id="rId4" Type="http://schemas.openxmlformats.org/officeDocument/2006/relationships/hyperlink" Target="https://gov.wales/sites/default/files/publications/2019-03/learning-disability-improving-lives-programme-june-2018.pdf"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8A342C2-060E-1D48-A5EC-B64675F244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Text Placeholder 2">
            <a:extLst>
              <a:ext uri="{FF2B5EF4-FFF2-40B4-BE49-F238E27FC236}">
                <a16:creationId xmlns:a16="http://schemas.microsoft.com/office/drawing/2014/main" id="{896823E6-741D-9745-8234-F353B9D44BF5}"/>
              </a:ext>
            </a:extLst>
          </p:cNvPr>
          <p:cNvSpPr txBox="1">
            <a:spLocks/>
          </p:cNvSpPr>
          <p:nvPr/>
        </p:nvSpPr>
        <p:spPr>
          <a:xfrm>
            <a:off x="5200073" y="2016776"/>
            <a:ext cx="6428509" cy="3681930"/>
          </a:xfrm>
          <a:prstGeom prst="rect">
            <a:avLst/>
          </a:prstGeom>
        </p:spPr>
        <p:txBody>
          <a:bodyPr vert="horz" lIns="0" tIns="0" rIns="0" bIns="0" rtlCol="0" anchor="ctr"/>
          <a:lstStyle>
            <a:defPPr>
              <a:defRPr lang="en-US"/>
            </a:defPPr>
            <a:lvl1pPr marL="0" indent="0" algn="l" defTabSz="914400" rtl="0" eaLnBrk="1" latinLnBrk="0" hangingPunct="1">
              <a:lnSpc>
                <a:spcPct val="100000"/>
              </a:lnSpc>
              <a:spcBef>
                <a:spcPts val="0"/>
              </a:spcBef>
              <a:buNone/>
              <a:defRPr sz="7500" b="0" i="0" kern="1200">
                <a:solidFill>
                  <a:schemeClr val="tx1">
                    <a:tint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5400"/>
              </a:lnSpc>
            </a:pPr>
            <a:r>
              <a:rPr lang="en-US" sz="5400" b="1" dirty="0">
                <a:solidFill>
                  <a:srgbClr val="15989D"/>
                </a:solidFill>
                <a:cs typeface="Arial" panose="020B0604020202020204" pitchFamily="34" charset="0"/>
              </a:rPr>
              <a:t>Health Equalities Framework (HEF)  Training</a:t>
            </a:r>
            <a:endParaRPr lang="en-US" sz="5400" dirty="0">
              <a:solidFill>
                <a:srgbClr val="AD4F83"/>
              </a:solidFill>
            </a:endParaRPr>
          </a:p>
        </p:txBody>
      </p:sp>
      <p:sp>
        <p:nvSpPr>
          <p:cNvPr id="6" name="Text Placeholder 4">
            <a:extLst>
              <a:ext uri="{FF2B5EF4-FFF2-40B4-BE49-F238E27FC236}">
                <a16:creationId xmlns:a16="http://schemas.microsoft.com/office/drawing/2014/main" id="{72F12284-0A6E-F04B-8336-7DAA5FAA97E1}"/>
              </a:ext>
            </a:extLst>
          </p:cNvPr>
          <p:cNvSpPr txBox="1">
            <a:spLocks/>
          </p:cNvSpPr>
          <p:nvPr/>
        </p:nvSpPr>
        <p:spPr>
          <a:xfrm>
            <a:off x="678244" y="4229671"/>
            <a:ext cx="939360" cy="430887"/>
          </a:xfrm>
          <a:prstGeom prst="rect">
            <a:avLst/>
          </a:prstGeom>
        </p:spPr>
        <p:txBody>
          <a:bodyPr vert="horz" wrap="none" lIns="0" tIns="0" rIns="0" bIns="0" rtlCol="0" anchor="t" anchorCtr="0">
            <a:noAutofit/>
          </a:bodyPr>
          <a:lstStyle>
            <a:defPPr>
              <a:defRPr lang="en-US"/>
            </a:defPPr>
            <a:lvl1pPr marL="0" indent="0" algn="ctr" defTabSz="914400" rtl="0" eaLnBrk="1" latinLnBrk="0" hangingPunct="1">
              <a:buNone/>
              <a:defRPr sz="2800" b="0" i="0" kern="1200">
                <a:solidFill>
                  <a:schemeClr val="accent5"/>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dirty="0">
              <a:solidFill>
                <a:srgbClr val="CF8503"/>
              </a:solidFill>
            </a:endParaRPr>
          </a:p>
        </p:txBody>
      </p:sp>
      <p:pic>
        <p:nvPicPr>
          <p:cNvPr id="3" name="Picture 2">
            <a:extLst>
              <a:ext uri="{FF2B5EF4-FFF2-40B4-BE49-F238E27FC236}">
                <a16:creationId xmlns:a16="http://schemas.microsoft.com/office/drawing/2014/main" id="{4BB8378A-F136-BA4E-AC7B-374DB0E264C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72280" y="629477"/>
            <a:ext cx="3133605" cy="743227"/>
          </a:xfrm>
          <a:prstGeom prst="rect">
            <a:avLst/>
          </a:prstGeom>
        </p:spPr>
      </p:pic>
      <p:pic>
        <p:nvPicPr>
          <p:cNvPr id="9" name="Picture 8">
            <a:extLst>
              <a:ext uri="{FF2B5EF4-FFF2-40B4-BE49-F238E27FC236}">
                <a16:creationId xmlns:a16="http://schemas.microsoft.com/office/drawing/2014/main" id="{4BB8378A-F136-BA4E-AC7B-374DB0E264C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72280" y="629477"/>
            <a:ext cx="3362219" cy="743227"/>
          </a:xfrm>
          <a:prstGeom prst="rect">
            <a:avLst/>
          </a:prstGeom>
        </p:spPr>
      </p:pic>
      <p:pic>
        <p:nvPicPr>
          <p:cNvPr id="2" name="Picture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079050" y="629477"/>
            <a:ext cx="1362459" cy="722377"/>
          </a:xfrm>
          <a:prstGeom prst="rect">
            <a:avLst/>
          </a:prstGeom>
        </p:spPr>
      </p:pic>
      <p:sp>
        <p:nvSpPr>
          <p:cNvPr id="11" name="Oval 10"/>
          <p:cNvSpPr/>
          <p:nvPr/>
        </p:nvSpPr>
        <p:spPr>
          <a:xfrm>
            <a:off x="534209" y="1789858"/>
            <a:ext cx="4196184" cy="4196184"/>
          </a:xfrm>
          <a:prstGeom prst="ellipse">
            <a:avLst/>
          </a:prstGeom>
          <a:solidFill>
            <a:schemeClr val="bg1"/>
          </a:solidFill>
          <a:ln w="762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452625" y="2659489"/>
            <a:ext cx="2353260" cy="2255716"/>
          </a:xfrm>
          <a:prstGeom prst="rect">
            <a:avLst/>
          </a:prstGeom>
        </p:spPr>
      </p:pic>
    </p:spTree>
    <p:extLst>
      <p:ext uri="{BB962C8B-B14F-4D97-AF65-F5344CB8AC3E}">
        <p14:creationId xmlns:p14="http://schemas.microsoft.com/office/powerpoint/2010/main" val="1233149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E7A2BF-2015-0E48-832B-29C78A8B8973}"/>
              </a:ext>
            </a:extLst>
          </p:cNvPr>
          <p:cNvSpPr/>
          <p:nvPr/>
        </p:nvSpPr>
        <p:spPr>
          <a:xfrm>
            <a:off x="0" y="0"/>
            <a:ext cx="12191999" cy="5504289"/>
          </a:xfrm>
          <a:prstGeom prst="rect">
            <a:avLst/>
          </a:prstGeom>
          <a:gradFill>
            <a:gsLst>
              <a:gs pos="0">
                <a:srgbClr val="15989D"/>
              </a:gs>
              <a:gs pos="61000">
                <a:srgbClr val="15989D">
                  <a:alpha val="88000"/>
                </a:srgbClr>
              </a:gs>
              <a:gs pos="38000">
                <a:srgbClr val="15989D">
                  <a:alpha val="82000"/>
                </a:srgbClr>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7155470A-EB46-5148-AA39-475632230A65}"/>
              </a:ext>
            </a:extLst>
          </p:cNvPr>
          <p:cNvSpPr txBox="1">
            <a:spLocks/>
          </p:cNvSpPr>
          <p:nvPr/>
        </p:nvSpPr>
        <p:spPr>
          <a:xfrm>
            <a:off x="5615710" y="1800535"/>
            <a:ext cx="6446982" cy="296773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3200" b="1" dirty="0">
              <a:solidFill>
                <a:schemeClr val="bg1"/>
              </a:solidFill>
              <a:latin typeface="Arial" panose="020B0604020202020204" pitchFamily="34" charset="0"/>
              <a:cs typeface="Arial" panose="020B0604020202020204" pitchFamily="34" charset="0"/>
            </a:endParaRPr>
          </a:p>
          <a:p>
            <a:pPr marL="0" indent="0" algn="ctr">
              <a:buNone/>
            </a:pPr>
            <a:r>
              <a:rPr lang="en-GB" sz="3600" b="1" dirty="0">
                <a:solidFill>
                  <a:schemeClr val="bg1"/>
                </a:solidFill>
                <a:latin typeface="Arial" panose="020B0604020202020204" pitchFamily="34" charset="0"/>
                <a:cs typeface="Arial" panose="020B0604020202020204" pitchFamily="34" charset="0"/>
              </a:rPr>
              <a:t>What keeps us all healthy and well?</a:t>
            </a:r>
            <a:endParaRPr lang="en-GB" sz="3600"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5A665DD1-D1A1-3746-9C40-EABFCEBFD8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41527" y="988610"/>
            <a:ext cx="4279763" cy="4273666"/>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57672" y="1401707"/>
            <a:ext cx="3447471" cy="3447471"/>
          </a:xfrm>
          <a:prstGeom prst="rect">
            <a:avLst/>
          </a:prstGeom>
        </p:spPr>
      </p:pic>
    </p:spTree>
    <p:extLst>
      <p:ext uri="{BB962C8B-B14F-4D97-AF65-F5344CB8AC3E}">
        <p14:creationId xmlns:p14="http://schemas.microsoft.com/office/powerpoint/2010/main" val="1424163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6026" y="1983544"/>
            <a:ext cx="11804414" cy="2893100"/>
          </a:xfrm>
          <a:prstGeom prst="rect">
            <a:avLst/>
          </a:prstGeom>
          <a:noFill/>
        </p:spPr>
        <p:txBody>
          <a:bodyPr wrap="square" rtlCol="0">
            <a:spAutoFit/>
          </a:bodyPr>
          <a:lstStyle/>
          <a:p>
            <a:pPr algn="ctr"/>
            <a:r>
              <a:rPr lang="en-GB" sz="2800" i="1" dirty="0">
                <a:solidFill>
                  <a:schemeClr val="bg1"/>
                </a:solidFill>
                <a:latin typeface="Arial" panose="020B0604020202020204" pitchFamily="34" charset="0"/>
                <a:cs typeface="Arial" panose="020B0604020202020204" pitchFamily="34" charset="0"/>
              </a:rPr>
              <a:t>“Mental wellbeing is a dynamic state in which the individual is able </a:t>
            </a:r>
          </a:p>
          <a:p>
            <a:pPr algn="ctr"/>
            <a:r>
              <a:rPr lang="en-GB" sz="2800" i="1" dirty="0">
                <a:solidFill>
                  <a:schemeClr val="bg1"/>
                </a:solidFill>
                <a:latin typeface="Arial" panose="020B0604020202020204" pitchFamily="34" charset="0"/>
                <a:cs typeface="Arial" panose="020B0604020202020204" pitchFamily="34" charset="0"/>
              </a:rPr>
              <a:t>to develop their potential, work productively and creatively, build </a:t>
            </a:r>
          </a:p>
          <a:p>
            <a:pPr algn="ctr"/>
            <a:r>
              <a:rPr lang="en-GB" sz="2800" i="1" dirty="0">
                <a:solidFill>
                  <a:schemeClr val="bg1"/>
                </a:solidFill>
                <a:latin typeface="Arial" panose="020B0604020202020204" pitchFamily="34" charset="0"/>
                <a:cs typeface="Arial" panose="020B0604020202020204" pitchFamily="34" charset="0"/>
              </a:rPr>
              <a:t>strong and positive relationships with others and contribute to their </a:t>
            </a:r>
          </a:p>
          <a:p>
            <a:pPr algn="ctr"/>
            <a:r>
              <a:rPr lang="en-GB" sz="2800" i="1" dirty="0">
                <a:solidFill>
                  <a:schemeClr val="bg1"/>
                </a:solidFill>
                <a:latin typeface="Arial" panose="020B0604020202020204" pitchFamily="34" charset="0"/>
                <a:cs typeface="Arial" panose="020B0604020202020204" pitchFamily="34" charset="0"/>
              </a:rPr>
              <a:t>community. It is enhanced when an individual is able to fulfil their </a:t>
            </a:r>
          </a:p>
          <a:p>
            <a:pPr algn="ctr"/>
            <a:r>
              <a:rPr lang="en-GB" sz="2800" i="1" dirty="0">
                <a:solidFill>
                  <a:schemeClr val="bg1"/>
                </a:solidFill>
                <a:latin typeface="Arial" panose="020B0604020202020204" pitchFamily="34" charset="0"/>
                <a:cs typeface="Arial" panose="020B0604020202020204" pitchFamily="34" charset="0"/>
              </a:rPr>
              <a:t>personal and social goals and achieve a sense of purpose in society”</a:t>
            </a:r>
            <a:endParaRPr lang="en-GB" sz="2800" b="1" i="1" dirty="0"/>
          </a:p>
          <a:p>
            <a:endParaRPr lang="en-GB" sz="2800" b="1" i="1" dirty="0"/>
          </a:p>
          <a:p>
            <a:pPr algn="r"/>
            <a:r>
              <a:rPr lang="en-GB" sz="1400" dirty="0">
                <a:solidFill>
                  <a:schemeClr val="bg1"/>
                </a:solidFill>
              </a:rPr>
              <a:t>(Jenkins </a:t>
            </a:r>
            <a:r>
              <a:rPr lang="en-GB" sz="1400" i="1" dirty="0">
                <a:solidFill>
                  <a:schemeClr val="bg1"/>
                </a:solidFill>
              </a:rPr>
              <a:t>et al., </a:t>
            </a:r>
            <a:r>
              <a:rPr lang="en-GB" sz="1400" dirty="0">
                <a:solidFill>
                  <a:schemeClr val="bg1"/>
                </a:solidFill>
              </a:rPr>
              <a:t>2008)</a:t>
            </a:r>
          </a:p>
        </p:txBody>
      </p:sp>
    </p:spTree>
    <p:extLst>
      <p:ext uri="{BB962C8B-B14F-4D97-AF65-F5344CB8AC3E}">
        <p14:creationId xmlns:p14="http://schemas.microsoft.com/office/powerpoint/2010/main" val="2280427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YfQSyDuriA"/>
          <p:cNvPicPr>
            <a:picLocks noRot="1" noChangeAspect="1"/>
          </p:cNvPicPr>
          <p:nvPr>
            <a:videoFile r:link="rId1"/>
          </p:nvPr>
        </p:nvPicPr>
        <p:blipFill>
          <a:blip r:embed="rId4"/>
          <a:stretch>
            <a:fillRect/>
          </a:stretch>
        </p:blipFill>
        <p:spPr>
          <a:xfrm>
            <a:off x="1458409" y="1055104"/>
            <a:ext cx="9410218" cy="5293247"/>
          </a:xfrm>
          <a:prstGeom prst="rect">
            <a:avLst/>
          </a:prstGeom>
        </p:spPr>
      </p:pic>
      <p:sp>
        <p:nvSpPr>
          <p:cNvPr id="7" name="Rectangle 6"/>
          <p:cNvSpPr/>
          <p:nvPr/>
        </p:nvSpPr>
        <p:spPr>
          <a:xfrm>
            <a:off x="0" y="98474"/>
            <a:ext cx="5442516" cy="646331"/>
          </a:xfrm>
          <a:prstGeom prst="rect">
            <a:avLst/>
          </a:prstGeom>
        </p:spPr>
        <p:txBody>
          <a:bodyPr wrap="none">
            <a:spAutoFit/>
          </a:bodyPr>
          <a:lstStyle/>
          <a:p>
            <a:r>
              <a:rPr lang="en-GB" sz="3600" b="1" dirty="0">
                <a:solidFill>
                  <a:schemeClr val="bg1"/>
                </a:solidFill>
                <a:latin typeface="Arial" panose="020B0604020202020204" pitchFamily="34" charset="0"/>
                <a:cs typeface="Arial" panose="020B0604020202020204" pitchFamily="34" charset="0"/>
              </a:rPr>
              <a:t>The Sanity of ‘Madness’</a:t>
            </a:r>
          </a:p>
        </p:txBody>
      </p:sp>
      <p:sp>
        <p:nvSpPr>
          <p:cNvPr id="2" name="TextBox 1">
            <a:extLst>
              <a:ext uri="{FF2B5EF4-FFF2-40B4-BE49-F238E27FC236}">
                <a16:creationId xmlns:a16="http://schemas.microsoft.com/office/drawing/2014/main" id="{0A641C74-72B4-6FB5-7961-4A34807F9BEA}"/>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t>Click to add text</a:t>
            </a:r>
          </a:p>
        </p:txBody>
      </p:sp>
    </p:spTree>
    <p:extLst>
      <p:ext uri="{BB962C8B-B14F-4D97-AF65-F5344CB8AC3E}">
        <p14:creationId xmlns:p14="http://schemas.microsoft.com/office/powerpoint/2010/main" val="1923504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804298"/>
            <a:ext cx="12192000" cy="6053701"/>
          </a:xfrm>
          <a:prstGeom prst="rect">
            <a:avLst/>
          </a:prstGeom>
        </p:spPr>
      </p:pic>
      <p:sp>
        <p:nvSpPr>
          <p:cNvPr id="11" name="TextBox 10"/>
          <p:cNvSpPr txBox="1"/>
          <p:nvPr/>
        </p:nvSpPr>
        <p:spPr>
          <a:xfrm>
            <a:off x="7498080" y="4756188"/>
            <a:ext cx="4553243" cy="1077218"/>
          </a:xfrm>
          <a:prstGeom prst="rect">
            <a:avLst/>
          </a:prstGeom>
          <a:noFill/>
        </p:spPr>
        <p:txBody>
          <a:bodyPr wrap="square" rtlCol="0">
            <a:spAutoFit/>
          </a:bodyPr>
          <a:lstStyle/>
          <a:p>
            <a:pPr algn="ctr"/>
            <a:r>
              <a:rPr lang="en-GB" sz="3200" b="1" dirty="0">
                <a:solidFill>
                  <a:schemeClr val="bg1"/>
                </a:solidFill>
                <a:latin typeface="Arial" panose="020B0604020202020204" pitchFamily="34" charset="0"/>
                <a:cs typeface="Arial" panose="020B0604020202020204" pitchFamily="34" charset="0"/>
              </a:rPr>
              <a:t>Good health matters to us all</a:t>
            </a:r>
          </a:p>
        </p:txBody>
      </p:sp>
    </p:spTree>
    <p:extLst>
      <p:ext uri="{BB962C8B-B14F-4D97-AF65-F5344CB8AC3E}">
        <p14:creationId xmlns:p14="http://schemas.microsoft.com/office/powerpoint/2010/main" val="38868492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30018" y="804299"/>
            <a:ext cx="7004140" cy="3477770"/>
          </a:xfrm>
          <a:prstGeom prst="rect">
            <a:avLst/>
          </a:prstGeom>
        </p:spPr>
      </p:pic>
      <p:sp>
        <p:nvSpPr>
          <p:cNvPr id="11" name="TextBox 10"/>
          <p:cNvSpPr txBox="1"/>
          <p:nvPr/>
        </p:nvSpPr>
        <p:spPr>
          <a:xfrm>
            <a:off x="446048" y="4745037"/>
            <a:ext cx="10772079" cy="1631216"/>
          </a:xfrm>
          <a:prstGeom prst="rect">
            <a:avLst/>
          </a:prstGeom>
          <a:noFill/>
        </p:spPr>
        <p:txBody>
          <a:bodyPr wrap="square" rtlCol="0">
            <a:spAutoFit/>
          </a:bodyPr>
          <a:lstStyle/>
          <a:p>
            <a:pPr algn="ctr"/>
            <a:r>
              <a:rPr lang="en-GB" sz="2000" dirty="0">
                <a:latin typeface="Arial" panose="020B0604020202020204" pitchFamily="34" charset="0"/>
                <a:cs typeface="Arial" panose="020B0604020202020204" pitchFamily="34" charset="0"/>
              </a:rPr>
              <a:t>A person’s opportunity for health is influenced by factors outside the health care system, such as where we live, what we eat and how we socialise.  </a:t>
            </a:r>
          </a:p>
          <a:p>
            <a:pPr algn="ctr"/>
            <a:endParaRPr lang="en-GB" sz="2000" dirty="0">
              <a:latin typeface="Arial" panose="020B0604020202020204" pitchFamily="34" charset="0"/>
              <a:cs typeface="Arial" panose="020B0604020202020204" pitchFamily="34" charset="0"/>
            </a:endParaRPr>
          </a:p>
          <a:p>
            <a:pPr algn="ctr"/>
            <a:r>
              <a:rPr lang="en-GB" sz="2000" dirty="0">
                <a:latin typeface="Arial" panose="020B0604020202020204" pitchFamily="34" charset="0"/>
                <a:cs typeface="Arial" panose="020B0604020202020204" pitchFamily="34" charset="0"/>
              </a:rPr>
              <a:t>A wide range of organisations, across the government, private and voluntary sector, media and local communities can make changes to improve people’s lives. </a:t>
            </a:r>
          </a:p>
        </p:txBody>
      </p:sp>
    </p:spTree>
    <p:extLst>
      <p:ext uri="{BB962C8B-B14F-4D97-AF65-F5344CB8AC3E}">
        <p14:creationId xmlns:p14="http://schemas.microsoft.com/office/powerpoint/2010/main" val="3276573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6714453" y="2058346"/>
            <a:ext cx="5076009" cy="1725863"/>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solidFill>
                  <a:srgbClr val="2C5666"/>
                </a:solidFill>
                <a:latin typeface="Arial" panose="020B0604020202020204" pitchFamily="34" charset="0"/>
                <a:cs typeface="Arial" panose="020B0604020202020204" pitchFamily="34" charset="0"/>
              </a:rPr>
              <a:t>What determines our health &amp; well-being?</a:t>
            </a:r>
          </a:p>
          <a:p>
            <a:endParaRPr lang="en-US" sz="3600" dirty="0">
              <a:solidFill>
                <a:schemeClr val="tx1"/>
              </a:solidFill>
              <a:latin typeface="Arial" panose="020B0604020202020204" pitchFamily="34" charset="0"/>
              <a:cs typeface="Arial" panose="020B0604020202020204" pitchFamily="34" charset="0"/>
            </a:endParaRPr>
          </a:p>
          <a:p>
            <a:endParaRPr lang="en-US" sz="3600" cap="all"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6012211" cy="6858000"/>
          </a:xfrm>
          <a:prstGeom prst="rect">
            <a:avLst/>
          </a:prstGeom>
        </p:spPr>
      </p:pic>
    </p:spTree>
    <p:extLst>
      <p:ext uri="{BB962C8B-B14F-4D97-AF65-F5344CB8AC3E}">
        <p14:creationId xmlns:p14="http://schemas.microsoft.com/office/powerpoint/2010/main" val="2831192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6714453" y="2058346"/>
            <a:ext cx="5076009" cy="2399354"/>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solidFill>
                  <a:srgbClr val="2C5666"/>
                </a:solidFill>
                <a:latin typeface="Arial" panose="020B0604020202020204" pitchFamily="34" charset="0"/>
                <a:cs typeface="Arial" panose="020B0604020202020204" pitchFamily="34" charset="0"/>
              </a:rPr>
              <a:t>There are many aspects to consider. </a:t>
            </a:r>
          </a:p>
          <a:p>
            <a:endParaRPr lang="en-US" sz="2800" dirty="0">
              <a:solidFill>
                <a:srgbClr val="2C5666"/>
              </a:solidFill>
              <a:latin typeface="Arial" panose="020B0604020202020204" pitchFamily="34" charset="0"/>
              <a:cs typeface="Arial" panose="020B0604020202020204" pitchFamily="34" charset="0"/>
            </a:endParaRPr>
          </a:p>
          <a:p>
            <a:r>
              <a:rPr lang="en-US" sz="2800" dirty="0">
                <a:solidFill>
                  <a:srgbClr val="2C5666"/>
                </a:solidFill>
                <a:latin typeface="Arial" panose="020B0604020202020204" pitchFamily="34" charset="0"/>
                <a:cs typeface="Arial" panose="020B0604020202020204" pitchFamily="34" charset="0"/>
              </a:rPr>
              <a:t>We need to look at the bigger picture. </a:t>
            </a:r>
          </a:p>
          <a:p>
            <a:endParaRPr lang="en-US" sz="3600" dirty="0">
              <a:solidFill>
                <a:schemeClr val="tx1"/>
              </a:solidFill>
              <a:latin typeface="Arial" panose="020B0604020202020204" pitchFamily="34" charset="0"/>
              <a:cs typeface="Arial" panose="020B0604020202020204" pitchFamily="34" charset="0"/>
            </a:endParaRPr>
          </a:p>
          <a:p>
            <a:endParaRPr lang="en-US" sz="3600" cap="all"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6012211" cy="6858000"/>
          </a:xfrm>
          <a:prstGeom prst="rect">
            <a:avLst/>
          </a:prstGeom>
        </p:spPr>
      </p:pic>
    </p:spTree>
    <p:extLst>
      <p:ext uri="{BB962C8B-B14F-4D97-AF65-F5344CB8AC3E}">
        <p14:creationId xmlns:p14="http://schemas.microsoft.com/office/powerpoint/2010/main" val="492865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6714453" y="2058346"/>
            <a:ext cx="5076009" cy="1725863"/>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solidFill>
                  <a:srgbClr val="2C5666"/>
                </a:solidFill>
                <a:latin typeface="Arial" panose="020B0604020202020204" pitchFamily="34" charset="0"/>
                <a:cs typeface="Arial" panose="020B0604020202020204" pitchFamily="34" charset="0"/>
              </a:rPr>
              <a:t>It’s different for different people.</a:t>
            </a:r>
          </a:p>
          <a:p>
            <a:endParaRPr lang="en-US" sz="2400" dirty="0">
              <a:solidFill>
                <a:srgbClr val="2C5666"/>
              </a:solidFill>
              <a:latin typeface="Arial" panose="020B0604020202020204" pitchFamily="34" charset="0"/>
              <a:cs typeface="Arial" panose="020B0604020202020204" pitchFamily="34" charset="0"/>
            </a:endParaRPr>
          </a:p>
          <a:p>
            <a:r>
              <a:rPr lang="en-US" sz="2400" dirty="0">
                <a:solidFill>
                  <a:srgbClr val="2C5666"/>
                </a:solidFill>
                <a:latin typeface="Arial" panose="020B0604020202020204" pitchFamily="34" charset="0"/>
                <a:cs typeface="Arial" panose="020B0604020202020204" pitchFamily="34" charset="0"/>
              </a:rPr>
              <a:t>Our health is shaped by a wide of factors, such as the jobs we have, to places we live, the food we eat, age, gender, our ethnicity and our family and friends. </a:t>
            </a:r>
          </a:p>
          <a:p>
            <a:endParaRPr lang="en-US" sz="2400" dirty="0">
              <a:solidFill>
                <a:srgbClr val="2C5666"/>
              </a:solidFill>
              <a:latin typeface="Arial" panose="020B0604020202020204" pitchFamily="34" charset="0"/>
              <a:cs typeface="Arial" panose="020B0604020202020204" pitchFamily="34" charset="0"/>
            </a:endParaRPr>
          </a:p>
          <a:p>
            <a:endParaRPr lang="en-US" sz="2400" dirty="0">
              <a:solidFill>
                <a:srgbClr val="2C5666"/>
              </a:solidFill>
              <a:latin typeface="Arial" panose="020B0604020202020204" pitchFamily="34" charset="0"/>
              <a:cs typeface="Arial" panose="020B0604020202020204" pitchFamily="34" charset="0"/>
            </a:endParaRPr>
          </a:p>
          <a:p>
            <a:endParaRPr lang="en-US" sz="2400" dirty="0">
              <a:solidFill>
                <a:srgbClr val="2C5666"/>
              </a:solidFill>
              <a:latin typeface="Arial" panose="020B0604020202020204" pitchFamily="34" charset="0"/>
              <a:cs typeface="Arial" panose="020B0604020202020204" pitchFamily="34" charset="0"/>
            </a:endParaRPr>
          </a:p>
          <a:p>
            <a:endParaRPr lang="en-US" sz="3600" cap="all"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6012211" cy="6858000"/>
          </a:xfrm>
          <a:prstGeom prst="rect">
            <a:avLst/>
          </a:prstGeom>
        </p:spPr>
      </p:pic>
    </p:spTree>
    <p:extLst>
      <p:ext uri="{BB962C8B-B14F-4D97-AF65-F5344CB8AC3E}">
        <p14:creationId xmlns:p14="http://schemas.microsoft.com/office/powerpoint/2010/main" val="1171689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920" y="119621"/>
            <a:ext cx="9869149" cy="707886"/>
          </a:xfrm>
          <a:prstGeom prst="rect">
            <a:avLst/>
          </a:prstGeom>
          <a:noFill/>
        </p:spPr>
        <p:txBody>
          <a:bodyPr wrap="square" rtlCol="0">
            <a:spAutoFit/>
          </a:bodyPr>
          <a:lstStyle/>
          <a:p>
            <a:r>
              <a:rPr lang="en-GB" sz="4000" b="1" dirty="0">
                <a:solidFill>
                  <a:schemeClr val="bg1"/>
                </a:solidFill>
              </a:rPr>
              <a:t>Factors of influence of health and wellbeing</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60952" y="1356181"/>
            <a:ext cx="8159117" cy="4853458"/>
          </a:xfrm>
          <a:prstGeom prst="rect">
            <a:avLst/>
          </a:prstGeom>
        </p:spPr>
      </p:pic>
    </p:spTree>
    <p:extLst>
      <p:ext uri="{BB962C8B-B14F-4D97-AF65-F5344CB8AC3E}">
        <p14:creationId xmlns:p14="http://schemas.microsoft.com/office/powerpoint/2010/main" val="25231646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920" y="119621"/>
            <a:ext cx="9869149" cy="707886"/>
          </a:xfrm>
          <a:prstGeom prst="rect">
            <a:avLst/>
          </a:prstGeom>
          <a:noFill/>
        </p:spPr>
        <p:txBody>
          <a:bodyPr wrap="square" rtlCol="0">
            <a:spAutoFit/>
          </a:bodyPr>
          <a:lstStyle/>
          <a:p>
            <a:r>
              <a:rPr lang="en-GB" sz="4000" b="1" dirty="0">
                <a:solidFill>
                  <a:schemeClr val="bg1"/>
                </a:solidFill>
              </a:rPr>
              <a:t>What determines our health and wellbeing?</a:t>
            </a:r>
          </a:p>
        </p:txBody>
      </p:sp>
      <p:sp>
        <p:nvSpPr>
          <p:cNvPr id="4" name="TextBox 3"/>
          <p:cNvSpPr txBox="1"/>
          <p:nvPr/>
        </p:nvSpPr>
        <p:spPr>
          <a:xfrm>
            <a:off x="5347504" y="937488"/>
            <a:ext cx="6632293" cy="1015663"/>
          </a:xfrm>
          <a:prstGeom prst="rect">
            <a:avLst/>
          </a:prstGeom>
          <a:noFill/>
        </p:spPr>
        <p:txBody>
          <a:bodyPr wrap="square" rtlCol="0">
            <a:spAutoFit/>
          </a:bodyPr>
          <a:lstStyle/>
          <a:p>
            <a:endParaRPr lang="en-GB" dirty="0"/>
          </a:p>
          <a:p>
            <a:endParaRPr lang="en-GB" sz="2800" dirty="0"/>
          </a:p>
          <a:p>
            <a:pPr algn="r"/>
            <a:r>
              <a:rPr lang="en-GB" sz="1400" dirty="0"/>
              <a:t>                                       </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7258" y="2299156"/>
            <a:ext cx="3937612" cy="2342292"/>
          </a:xfrm>
          <a:prstGeom prst="rect">
            <a:avLst/>
          </a:prstGeom>
        </p:spPr>
      </p:pic>
      <p:sp>
        <p:nvSpPr>
          <p:cNvPr id="3" name="TextBox 2"/>
          <p:cNvSpPr txBox="1"/>
          <p:nvPr/>
        </p:nvSpPr>
        <p:spPr>
          <a:xfrm>
            <a:off x="5924550" y="1238250"/>
            <a:ext cx="5448299" cy="1631216"/>
          </a:xfrm>
          <a:prstGeom prst="rect">
            <a:avLst/>
          </a:prstGeom>
          <a:noFill/>
        </p:spPr>
        <p:txBody>
          <a:bodyPr wrap="square" rtlCol="0">
            <a:spAutoFit/>
          </a:bodyPr>
          <a:lstStyle/>
          <a:p>
            <a:r>
              <a:rPr lang="en-GB" sz="2000" b="1" dirty="0">
                <a:solidFill>
                  <a:srgbClr val="2C5666"/>
                </a:solidFill>
                <a:latin typeface="Arial" panose="020B0604020202020204" pitchFamily="34" charset="0"/>
                <a:cs typeface="Arial" panose="020B0604020202020204" pitchFamily="34" charset="0"/>
              </a:rPr>
              <a:t>For example:</a:t>
            </a:r>
          </a:p>
          <a:p>
            <a:r>
              <a:rPr lang="en-GB" sz="2000" dirty="0">
                <a:solidFill>
                  <a:srgbClr val="2C5666"/>
                </a:solidFill>
                <a:latin typeface="Arial" panose="020B0604020202020204" pitchFamily="34" charset="0"/>
                <a:cs typeface="Arial" panose="020B0604020202020204" pitchFamily="34" charset="0"/>
              </a:rPr>
              <a:t>Someone may not have the opportunity to do well in school.  </a:t>
            </a:r>
          </a:p>
          <a:p>
            <a:endParaRPr lang="en-GB" sz="2000" dirty="0">
              <a:solidFill>
                <a:srgbClr val="2C5666"/>
              </a:solidFill>
              <a:latin typeface="Arial" panose="020B0604020202020204" pitchFamily="34" charset="0"/>
              <a:cs typeface="Arial" panose="020B0604020202020204" pitchFamily="34" charset="0"/>
            </a:endParaRPr>
          </a:p>
          <a:p>
            <a:endParaRPr lang="en-GB" sz="2000" dirty="0">
              <a:solidFill>
                <a:srgbClr val="2C566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612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54314" y="1158240"/>
            <a:ext cx="2286000" cy="2286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33617" y="3857675"/>
            <a:ext cx="2286000" cy="22860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19617" y="1158240"/>
            <a:ext cx="2286000" cy="2286000"/>
          </a:xfrm>
          <a:prstGeom prst="rect">
            <a:avLst/>
          </a:prstGeom>
        </p:spPr>
      </p:pic>
      <p:sp>
        <p:nvSpPr>
          <p:cNvPr id="9" name="Rectangle 8"/>
          <p:cNvSpPr/>
          <p:nvPr/>
        </p:nvSpPr>
        <p:spPr>
          <a:xfrm>
            <a:off x="7207498" y="3061682"/>
            <a:ext cx="4069079" cy="2862322"/>
          </a:xfrm>
          <a:prstGeom prst="rect">
            <a:avLst/>
          </a:prstGeom>
        </p:spPr>
        <p:txBody>
          <a:bodyPr wrap="square">
            <a:spAutoFit/>
          </a:bodyPr>
          <a:lstStyle/>
          <a:p>
            <a:pPr algn="ctr"/>
            <a:r>
              <a:rPr lang="en-GB" sz="6000" b="1" dirty="0">
                <a:solidFill>
                  <a:srgbClr val="2C5666"/>
                </a:solidFill>
                <a:latin typeface="Arial" panose="020B0604020202020204" pitchFamily="34" charset="0"/>
                <a:cs typeface="Arial" panose="020B0604020202020204" pitchFamily="34" charset="0"/>
              </a:rPr>
              <a:t>Warm welcome to you all</a:t>
            </a:r>
            <a:r>
              <a:rPr lang="en-GB" sz="3600" b="1" dirty="0">
                <a:solidFill>
                  <a:srgbClr val="2C5666"/>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4976279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920" y="119621"/>
            <a:ext cx="9869149" cy="707886"/>
          </a:xfrm>
          <a:prstGeom prst="rect">
            <a:avLst/>
          </a:prstGeom>
          <a:noFill/>
        </p:spPr>
        <p:txBody>
          <a:bodyPr wrap="square" rtlCol="0">
            <a:spAutoFit/>
          </a:bodyPr>
          <a:lstStyle/>
          <a:p>
            <a:r>
              <a:rPr lang="en-GB" sz="4000" b="1" dirty="0">
                <a:solidFill>
                  <a:schemeClr val="bg1"/>
                </a:solidFill>
              </a:rPr>
              <a:t>What determines our health and wellbeing?</a:t>
            </a:r>
          </a:p>
        </p:txBody>
      </p:sp>
      <p:sp>
        <p:nvSpPr>
          <p:cNvPr id="4" name="TextBox 3"/>
          <p:cNvSpPr txBox="1"/>
          <p:nvPr/>
        </p:nvSpPr>
        <p:spPr>
          <a:xfrm>
            <a:off x="5347504" y="937488"/>
            <a:ext cx="6632293" cy="1015663"/>
          </a:xfrm>
          <a:prstGeom prst="rect">
            <a:avLst/>
          </a:prstGeom>
          <a:noFill/>
        </p:spPr>
        <p:txBody>
          <a:bodyPr wrap="square" rtlCol="0">
            <a:spAutoFit/>
          </a:bodyPr>
          <a:lstStyle/>
          <a:p>
            <a:endParaRPr lang="en-GB" dirty="0"/>
          </a:p>
          <a:p>
            <a:endParaRPr lang="en-GB" sz="2800" dirty="0"/>
          </a:p>
          <a:p>
            <a:pPr algn="r"/>
            <a:r>
              <a:rPr lang="en-GB" sz="1400" dirty="0"/>
              <a:t>                                       </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7258" y="2299156"/>
            <a:ext cx="3937612" cy="2342292"/>
          </a:xfrm>
          <a:prstGeom prst="rect">
            <a:avLst/>
          </a:prstGeom>
        </p:spPr>
      </p:pic>
      <p:sp>
        <p:nvSpPr>
          <p:cNvPr id="3" name="TextBox 2"/>
          <p:cNvSpPr txBox="1"/>
          <p:nvPr/>
        </p:nvSpPr>
        <p:spPr>
          <a:xfrm>
            <a:off x="5924550" y="1238250"/>
            <a:ext cx="5448299" cy="3477875"/>
          </a:xfrm>
          <a:prstGeom prst="rect">
            <a:avLst/>
          </a:prstGeom>
          <a:noFill/>
        </p:spPr>
        <p:txBody>
          <a:bodyPr wrap="square" rtlCol="0">
            <a:spAutoFit/>
          </a:bodyPr>
          <a:lstStyle/>
          <a:p>
            <a:r>
              <a:rPr lang="en-GB" sz="2000" b="1" dirty="0">
                <a:solidFill>
                  <a:srgbClr val="2C5666"/>
                </a:solidFill>
                <a:latin typeface="Arial" panose="020B0604020202020204" pitchFamily="34" charset="0"/>
                <a:cs typeface="Arial" panose="020B0604020202020204" pitchFamily="34" charset="0"/>
              </a:rPr>
              <a:t>For example:</a:t>
            </a:r>
          </a:p>
          <a:p>
            <a:r>
              <a:rPr lang="en-GB" sz="2000" dirty="0">
                <a:solidFill>
                  <a:srgbClr val="2C5666"/>
                </a:solidFill>
                <a:latin typeface="Arial" panose="020B0604020202020204" pitchFamily="34" charset="0"/>
                <a:cs typeface="Arial" panose="020B0604020202020204" pitchFamily="34" charset="0"/>
              </a:rPr>
              <a:t>Someone may not have the opportunity to do well in school.  </a:t>
            </a:r>
          </a:p>
          <a:p>
            <a:endParaRPr lang="en-GB" sz="2000" dirty="0">
              <a:solidFill>
                <a:srgbClr val="2C5666"/>
              </a:solidFill>
              <a:latin typeface="Arial" panose="020B0604020202020204" pitchFamily="34" charset="0"/>
              <a:cs typeface="Arial" panose="020B0604020202020204" pitchFamily="34" charset="0"/>
            </a:endParaRPr>
          </a:p>
          <a:p>
            <a:r>
              <a:rPr lang="en-GB" sz="2000" dirty="0">
                <a:solidFill>
                  <a:srgbClr val="2C5666"/>
                </a:solidFill>
                <a:latin typeface="Arial" panose="020B0604020202020204" pitchFamily="34" charset="0"/>
                <a:cs typeface="Arial" panose="020B0604020202020204" pitchFamily="34" charset="0"/>
              </a:rPr>
              <a:t>This will affect their employment prospects and they are less likely to have a job.  Which means they are more likely to experience financial hardship. They are also more likely to suffer poor health outcomes when they are older. </a:t>
            </a:r>
          </a:p>
          <a:p>
            <a:endParaRPr lang="en-GB" sz="2000" dirty="0">
              <a:solidFill>
                <a:srgbClr val="2C566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54171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920" y="119621"/>
            <a:ext cx="9869149" cy="707886"/>
          </a:xfrm>
          <a:prstGeom prst="rect">
            <a:avLst/>
          </a:prstGeom>
          <a:noFill/>
        </p:spPr>
        <p:txBody>
          <a:bodyPr wrap="square" rtlCol="0">
            <a:spAutoFit/>
          </a:bodyPr>
          <a:lstStyle/>
          <a:p>
            <a:r>
              <a:rPr lang="en-GB" sz="4000" b="1" dirty="0">
                <a:solidFill>
                  <a:schemeClr val="bg1"/>
                </a:solidFill>
              </a:rPr>
              <a:t>What determines our health and wellbeing?</a:t>
            </a:r>
          </a:p>
        </p:txBody>
      </p:sp>
      <p:sp>
        <p:nvSpPr>
          <p:cNvPr id="4" name="TextBox 3"/>
          <p:cNvSpPr txBox="1"/>
          <p:nvPr/>
        </p:nvSpPr>
        <p:spPr>
          <a:xfrm>
            <a:off x="5347504" y="937488"/>
            <a:ext cx="6632293" cy="1015663"/>
          </a:xfrm>
          <a:prstGeom prst="rect">
            <a:avLst/>
          </a:prstGeom>
          <a:noFill/>
        </p:spPr>
        <p:txBody>
          <a:bodyPr wrap="square" rtlCol="0">
            <a:spAutoFit/>
          </a:bodyPr>
          <a:lstStyle/>
          <a:p>
            <a:endParaRPr lang="en-GB" dirty="0"/>
          </a:p>
          <a:p>
            <a:endParaRPr lang="en-GB" sz="2800" dirty="0"/>
          </a:p>
          <a:p>
            <a:pPr algn="r"/>
            <a:r>
              <a:rPr lang="en-GB" sz="1400" dirty="0"/>
              <a:t>                                       </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7258" y="2299156"/>
            <a:ext cx="3937612" cy="2342292"/>
          </a:xfrm>
          <a:prstGeom prst="rect">
            <a:avLst/>
          </a:prstGeom>
        </p:spPr>
      </p:pic>
      <p:sp>
        <p:nvSpPr>
          <p:cNvPr id="3" name="TextBox 2"/>
          <p:cNvSpPr txBox="1"/>
          <p:nvPr/>
        </p:nvSpPr>
        <p:spPr>
          <a:xfrm>
            <a:off x="5924550" y="1238250"/>
            <a:ext cx="5448299" cy="6155531"/>
          </a:xfrm>
          <a:prstGeom prst="rect">
            <a:avLst/>
          </a:prstGeom>
          <a:noFill/>
        </p:spPr>
        <p:txBody>
          <a:bodyPr wrap="square" rtlCol="0">
            <a:spAutoFit/>
          </a:bodyPr>
          <a:lstStyle/>
          <a:p>
            <a:r>
              <a:rPr lang="en-GB" sz="2000" b="1" dirty="0">
                <a:solidFill>
                  <a:srgbClr val="2C5666"/>
                </a:solidFill>
                <a:latin typeface="Arial" panose="020B0604020202020204" pitchFamily="34" charset="0"/>
                <a:cs typeface="Arial" panose="020B0604020202020204" pitchFamily="34" charset="0"/>
              </a:rPr>
              <a:t>For example:</a:t>
            </a:r>
          </a:p>
          <a:p>
            <a:r>
              <a:rPr lang="en-GB" sz="2000" dirty="0">
                <a:solidFill>
                  <a:srgbClr val="2C5666"/>
                </a:solidFill>
                <a:latin typeface="Arial" panose="020B0604020202020204" pitchFamily="34" charset="0"/>
                <a:cs typeface="Arial" panose="020B0604020202020204" pitchFamily="34" charset="0"/>
              </a:rPr>
              <a:t>Someone may not have the opportunity to do well in school.  </a:t>
            </a:r>
          </a:p>
          <a:p>
            <a:endParaRPr lang="en-GB" sz="2000" dirty="0">
              <a:solidFill>
                <a:srgbClr val="2C5666"/>
              </a:solidFill>
              <a:latin typeface="Arial" panose="020B0604020202020204" pitchFamily="34" charset="0"/>
              <a:cs typeface="Arial" panose="020B0604020202020204" pitchFamily="34" charset="0"/>
            </a:endParaRPr>
          </a:p>
          <a:p>
            <a:r>
              <a:rPr lang="en-GB" sz="2000" dirty="0">
                <a:solidFill>
                  <a:srgbClr val="2C5666"/>
                </a:solidFill>
                <a:latin typeface="Arial" panose="020B0604020202020204" pitchFamily="34" charset="0"/>
                <a:cs typeface="Arial" panose="020B0604020202020204" pitchFamily="34" charset="0"/>
              </a:rPr>
              <a:t>This will affect their employment prospects and they are less likely to have a job.  Which means they are more likely to experience financial hardship. They are also more likely to suffer poor health outcomes when they are older. </a:t>
            </a:r>
          </a:p>
          <a:p>
            <a:endParaRPr lang="en-GB" sz="2000" dirty="0">
              <a:solidFill>
                <a:srgbClr val="2C5666"/>
              </a:solidFill>
              <a:latin typeface="Arial" panose="020B0604020202020204" pitchFamily="34" charset="0"/>
              <a:cs typeface="Arial" panose="020B0604020202020204" pitchFamily="34" charset="0"/>
            </a:endParaRPr>
          </a:p>
          <a:p>
            <a:r>
              <a:rPr lang="en-GB" sz="2000" dirty="0">
                <a:solidFill>
                  <a:srgbClr val="2C5666"/>
                </a:solidFill>
                <a:latin typeface="Arial" panose="020B0604020202020204" pitchFamily="34" charset="0"/>
                <a:cs typeface="Arial" panose="020B0604020202020204" pitchFamily="34" charset="0"/>
              </a:rPr>
              <a:t>This may because their home environment leads them to miss school. The reasons they may struggle to gain employment is because of high unemployment in their community, or limited public transport to access outside their community. </a:t>
            </a:r>
          </a:p>
          <a:p>
            <a:endParaRPr lang="en-GB" dirty="0"/>
          </a:p>
          <a:p>
            <a:endParaRPr lang="en-GB" dirty="0"/>
          </a:p>
          <a:p>
            <a:endParaRPr lang="en-GB" dirty="0"/>
          </a:p>
        </p:txBody>
      </p:sp>
    </p:spTree>
    <p:extLst>
      <p:ext uri="{BB962C8B-B14F-4D97-AF65-F5344CB8AC3E}">
        <p14:creationId xmlns:p14="http://schemas.microsoft.com/office/powerpoint/2010/main" val="1178117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920" y="119621"/>
            <a:ext cx="9869149" cy="707886"/>
          </a:xfrm>
          <a:prstGeom prst="rect">
            <a:avLst/>
          </a:prstGeom>
          <a:noFill/>
        </p:spPr>
        <p:txBody>
          <a:bodyPr wrap="square" rtlCol="0">
            <a:spAutoFit/>
          </a:bodyPr>
          <a:lstStyle/>
          <a:p>
            <a:r>
              <a:rPr lang="en-GB" sz="4000" b="1" dirty="0">
                <a:solidFill>
                  <a:schemeClr val="bg1"/>
                </a:solidFill>
              </a:rPr>
              <a:t>What determines our health and wellbeing?</a:t>
            </a:r>
          </a:p>
        </p:txBody>
      </p:sp>
      <p:sp>
        <p:nvSpPr>
          <p:cNvPr id="4" name="TextBox 3"/>
          <p:cNvSpPr txBox="1"/>
          <p:nvPr/>
        </p:nvSpPr>
        <p:spPr>
          <a:xfrm>
            <a:off x="5347504" y="937488"/>
            <a:ext cx="6632293" cy="1015663"/>
          </a:xfrm>
          <a:prstGeom prst="rect">
            <a:avLst/>
          </a:prstGeom>
          <a:noFill/>
        </p:spPr>
        <p:txBody>
          <a:bodyPr wrap="square" rtlCol="0">
            <a:spAutoFit/>
          </a:bodyPr>
          <a:lstStyle/>
          <a:p>
            <a:endParaRPr lang="en-GB" dirty="0"/>
          </a:p>
          <a:p>
            <a:endParaRPr lang="en-GB" sz="2800" dirty="0"/>
          </a:p>
          <a:p>
            <a:pPr algn="r"/>
            <a:r>
              <a:rPr lang="en-GB" sz="1400" dirty="0"/>
              <a:t>                                       </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7258" y="2299156"/>
            <a:ext cx="3937612" cy="2342292"/>
          </a:xfrm>
          <a:prstGeom prst="rect">
            <a:avLst/>
          </a:prstGeom>
        </p:spPr>
      </p:pic>
      <p:sp>
        <p:nvSpPr>
          <p:cNvPr id="3" name="TextBox 2"/>
          <p:cNvSpPr txBox="1"/>
          <p:nvPr/>
        </p:nvSpPr>
        <p:spPr>
          <a:xfrm>
            <a:off x="5939500" y="2381250"/>
            <a:ext cx="5448299" cy="2800767"/>
          </a:xfrm>
          <a:prstGeom prst="rect">
            <a:avLst/>
          </a:prstGeom>
          <a:noFill/>
        </p:spPr>
        <p:txBody>
          <a:bodyPr wrap="square" rtlCol="0">
            <a:spAutoFit/>
          </a:bodyPr>
          <a:lstStyle/>
          <a:p>
            <a:r>
              <a:rPr lang="en-GB" sz="2000" dirty="0">
                <a:solidFill>
                  <a:srgbClr val="2C5666"/>
                </a:solidFill>
                <a:latin typeface="Arial" panose="020B0604020202020204" pitchFamily="34" charset="0"/>
                <a:cs typeface="Arial" panose="020B0604020202020204" pitchFamily="34" charset="0"/>
              </a:rPr>
              <a:t>Diseases can be due to genetics but these play a smaller part in shaping a person’s health.</a:t>
            </a:r>
          </a:p>
          <a:p>
            <a:endParaRPr lang="en-GB" sz="2000" dirty="0">
              <a:solidFill>
                <a:srgbClr val="2C5666"/>
              </a:solidFill>
              <a:latin typeface="Arial" panose="020B0604020202020204" pitchFamily="34" charset="0"/>
              <a:cs typeface="Arial" panose="020B0604020202020204" pitchFamily="34" charset="0"/>
            </a:endParaRPr>
          </a:p>
          <a:p>
            <a:r>
              <a:rPr lang="en-GB" sz="2000" dirty="0">
                <a:solidFill>
                  <a:srgbClr val="2C5666"/>
                </a:solidFill>
                <a:latin typeface="Arial" panose="020B0604020202020204" pitchFamily="34" charset="0"/>
                <a:cs typeface="Arial" panose="020B0604020202020204" pitchFamily="34" charset="0"/>
              </a:rPr>
              <a:t>Where a person is born, their childhood environment, their work environment and their age all have an impact. </a:t>
            </a:r>
          </a:p>
          <a:p>
            <a:endParaRPr lang="en-GB" dirty="0"/>
          </a:p>
          <a:p>
            <a:endParaRPr lang="en-GB" dirty="0"/>
          </a:p>
        </p:txBody>
      </p:sp>
    </p:spTree>
    <p:extLst>
      <p:ext uri="{BB962C8B-B14F-4D97-AF65-F5344CB8AC3E}">
        <p14:creationId xmlns:p14="http://schemas.microsoft.com/office/powerpoint/2010/main" val="2976703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920" y="119621"/>
            <a:ext cx="9869149" cy="707886"/>
          </a:xfrm>
          <a:prstGeom prst="rect">
            <a:avLst/>
          </a:prstGeom>
          <a:noFill/>
        </p:spPr>
        <p:txBody>
          <a:bodyPr wrap="square" rtlCol="0">
            <a:spAutoFit/>
          </a:bodyPr>
          <a:lstStyle/>
          <a:p>
            <a:r>
              <a:rPr lang="en-GB" sz="4000" b="1" dirty="0">
                <a:solidFill>
                  <a:schemeClr val="bg1"/>
                </a:solidFill>
              </a:rPr>
              <a:t>What determines our health and wellbeing?</a:t>
            </a:r>
          </a:p>
        </p:txBody>
      </p:sp>
      <p:sp>
        <p:nvSpPr>
          <p:cNvPr id="4" name="TextBox 3"/>
          <p:cNvSpPr txBox="1"/>
          <p:nvPr/>
        </p:nvSpPr>
        <p:spPr>
          <a:xfrm>
            <a:off x="5347504" y="1869864"/>
            <a:ext cx="6632293" cy="3200876"/>
          </a:xfrm>
          <a:prstGeom prst="rect">
            <a:avLst/>
          </a:prstGeom>
          <a:noFill/>
        </p:spPr>
        <p:txBody>
          <a:bodyPr wrap="square" rtlCol="0">
            <a:spAutoFit/>
          </a:bodyPr>
          <a:lstStyle/>
          <a:p>
            <a:endParaRPr lang="en-GB" sz="2000" dirty="0">
              <a:latin typeface="Arial" panose="020B0604020202020204" pitchFamily="34" charset="0"/>
              <a:cs typeface="Arial" panose="020B0604020202020204" pitchFamily="34" charset="0"/>
            </a:endParaRPr>
          </a:p>
          <a:p>
            <a:r>
              <a:rPr lang="en-GB" sz="2000" dirty="0">
                <a:solidFill>
                  <a:srgbClr val="2C5666"/>
                </a:solidFill>
                <a:latin typeface="Arial" panose="020B0604020202020204" pitchFamily="34" charset="0"/>
                <a:cs typeface="Arial" panose="020B0604020202020204" pitchFamily="34" charset="0"/>
              </a:rPr>
              <a:t>Health and wellbeing is complex, with multiple aspects:</a:t>
            </a:r>
          </a:p>
          <a:p>
            <a:endParaRPr lang="en-GB" sz="2000" dirty="0">
              <a:solidFill>
                <a:srgbClr val="2C5666"/>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000" b="1" i="1" dirty="0">
                <a:solidFill>
                  <a:srgbClr val="2C5666"/>
                </a:solidFill>
                <a:latin typeface="Arial" panose="020B0604020202020204" pitchFamily="34" charset="0"/>
                <a:cs typeface="Arial" panose="020B0604020202020204" pitchFamily="34" charset="0"/>
              </a:rPr>
              <a:t>Social </a:t>
            </a:r>
          </a:p>
          <a:p>
            <a:pPr marL="457200" indent="-457200">
              <a:buFont typeface="Arial" panose="020B0604020202020204" pitchFamily="34" charset="0"/>
              <a:buChar char="•"/>
            </a:pPr>
            <a:r>
              <a:rPr lang="en-GB" sz="2000" b="1" i="1" dirty="0">
                <a:solidFill>
                  <a:srgbClr val="2C5666"/>
                </a:solidFill>
                <a:latin typeface="Arial" panose="020B0604020202020204" pitchFamily="34" charset="0"/>
                <a:cs typeface="Arial" panose="020B0604020202020204" pitchFamily="34" charset="0"/>
              </a:rPr>
              <a:t>Cultural </a:t>
            </a:r>
          </a:p>
          <a:p>
            <a:pPr marL="457200" indent="-457200">
              <a:buFont typeface="Arial" panose="020B0604020202020204" pitchFamily="34" charset="0"/>
              <a:buChar char="•"/>
            </a:pPr>
            <a:r>
              <a:rPr lang="en-GB" sz="2000" b="1" i="1" dirty="0">
                <a:solidFill>
                  <a:srgbClr val="2C5666"/>
                </a:solidFill>
                <a:latin typeface="Arial" panose="020B0604020202020204" pitchFamily="34" charset="0"/>
                <a:cs typeface="Arial" panose="020B0604020202020204" pitchFamily="34" charset="0"/>
              </a:rPr>
              <a:t>Physical environment</a:t>
            </a:r>
          </a:p>
          <a:p>
            <a:pPr marL="457200" indent="-457200">
              <a:buFont typeface="Arial" panose="020B0604020202020204" pitchFamily="34" charset="0"/>
              <a:buChar char="•"/>
            </a:pPr>
            <a:r>
              <a:rPr lang="en-GB" sz="2000" b="1" i="1" dirty="0">
                <a:solidFill>
                  <a:srgbClr val="2C5666"/>
                </a:solidFill>
                <a:latin typeface="Arial" panose="020B0604020202020204" pitchFamily="34" charset="0"/>
                <a:cs typeface="Arial" panose="020B0604020202020204" pitchFamily="34" charset="0"/>
              </a:rPr>
              <a:t>Genetics </a:t>
            </a:r>
          </a:p>
          <a:p>
            <a:pPr marL="457200" indent="-457200">
              <a:buFont typeface="Arial" panose="020B0604020202020204" pitchFamily="34" charset="0"/>
              <a:buChar char="•"/>
            </a:pPr>
            <a:r>
              <a:rPr lang="en-GB" sz="2000" b="1" i="1" dirty="0">
                <a:solidFill>
                  <a:srgbClr val="2C5666"/>
                </a:solidFill>
                <a:latin typeface="Arial" panose="020B0604020202020204" pitchFamily="34" charset="0"/>
                <a:cs typeface="Arial" panose="020B0604020202020204" pitchFamily="34" charset="0"/>
              </a:rPr>
              <a:t>Own life choices and behaviours </a:t>
            </a:r>
            <a:endParaRPr lang="en-GB" sz="2000" i="1" dirty="0">
              <a:solidFill>
                <a:srgbClr val="2C5666"/>
              </a:solidFill>
              <a:latin typeface="Arial" panose="020B0604020202020204" pitchFamily="34" charset="0"/>
              <a:cs typeface="Arial" panose="020B0604020202020204" pitchFamily="34" charset="0"/>
            </a:endParaRPr>
          </a:p>
          <a:p>
            <a:endParaRPr lang="en-GB" sz="2800" dirty="0"/>
          </a:p>
          <a:p>
            <a:pPr algn="r"/>
            <a:r>
              <a:rPr lang="en-GB" sz="1400" dirty="0"/>
              <a:t>                                          (The Kings Fund, 2021)</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0083" y="2299156"/>
            <a:ext cx="3937612" cy="2342292"/>
          </a:xfrm>
          <a:prstGeom prst="rect">
            <a:avLst/>
          </a:prstGeom>
        </p:spPr>
      </p:pic>
    </p:spTree>
    <p:extLst>
      <p:ext uri="{BB962C8B-B14F-4D97-AF65-F5344CB8AC3E}">
        <p14:creationId xmlns:p14="http://schemas.microsoft.com/office/powerpoint/2010/main" val="7602660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Lifespan influences </a:t>
            </a:r>
            <a:endParaRPr lang="en-US" sz="3600" b="1" cap="all" dirty="0">
              <a:solidFill>
                <a:schemeClr val="bg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4691" y="1684802"/>
            <a:ext cx="2724496" cy="2317855"/>
          </a:xfrm>
          <a:prstGeom prst="rect">
            <a:avLst/>
          </a:prstGeom>
        </p:spPr>
      </p:pic>
      <p:sp>
        <p:nvSpPr>
          <p:cNvPr id="7" name="TextBox 6"/>
          <p:cNvSpPr txBox="1"/>
          <p:nvPr/>
        </p:nvSpPr>
        <p:spPr>
          <a:xfrm>
            <a:off x="1325921" y="1149964"/>
            <a:ext cx="1905393" cy="461665"/>
          </a:xfrm>
          <a:prstGeom prst="rect">
            <a:avLst/>
          </a:prstGeom>
          <a:noFill/>
        </p:spPr>
        <p:txBody>
          <a:bodyPr wrap="none" rtlCol="0">
            <a:spAutoFit/>
          </a:bodyPr>
          <a:lstStyle/>
          <a:p>
            <a:r>
              <a:rPr lang="en-GB" sz="2400" b="1" i="1" dirty="0"/>
              <a:t>Young People</a:t>
            </a:r>
          </a:p>
        </p:txBody>
      </p:sp>
      <p:sp>
        <p:nvSpPr>
          <p:cNvPr id="12" name="Rounded Rectangle 11"/>
          <p:cNvSpPr/>
          <p:nvPr/>
        </p:nvSpPr>
        <p:spPr>
          <a:xfrm>
            <a:off x="3593393" y="1874583"/>
            <a:ext cx="1893007" cy="150697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a:solidFill>
                  <a:srgbClr val="002060"/>
                </a:solidFill>
              </a:rPr>
              <a:t>Parenting</a:t>
            </a:r>
          </a:p>
          <a:p>
            <a:r>
              <a:rPr lang="en-GB" sz="2000" dirty="0">
                <a:solidFill>
                  <a:srgbClr val="002060"/>
                </a:solidFill>
              </a:rPr>
              <a:t>Deprivation</a:t>
            </a:r>
          </a:p>
          <a:p>
            <a:r>
              <a:rPr lang="en-GB" sz="2000" dirty="0">
                <a:solidFill>
                  <a:srgbClr val="002060"/>
                </a:solidFill>
              </a:rPr>
              <a:t>Education</a:t>
            </a:r>
          </a:p>
          <a:p>
            <a:r>
              <a:rPr lang="en-GB" sz="2000" dirty="0">
                <a:solidFill>
                  <a:srgbClr val="002060"/>
                </a:solidFill>
              </a:rPr>
              <a:t>Bullying </a:t>
            </a:r>
          </a:p>
        </p:txBody>
      </p:sp>
    </p:spTree>
    <p:extLst>
      <p:ext uri="{BB962C8B-B14F-4D97-AF65-F5344CB8AC3E}">
        <p14:creationId xmlns:p14="http://schemas.microsoft.com/office/powerpoint/2010/main" val="6704464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Lifespan influences </a:t>
            </a:r>
            <a:endParaRPr lang="en-US" sz="3600" b="1" cap="all" dirty="0">
              <a:solidFill>
                <a:schemeClr val="bg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93443" y="1684802"/>
            <a:ext cx="2552381" cy="217142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4691" y="1684802"/>
            <a:ext cx="2724496" cy="2317855"/>
          </a:xfrm>
          <a:prstGeom prst="rect">
            <a:avLst/>
          </a:prstGeom>
        </p:spPr>
      </p:pic>
      <p:sp>
        <p:nvSpPr>
          <p:cNvPr id="7" name="TextBox 6"/>
          <p:cNvSpPr txBox="1"/>
          <p:nvPr/>
        </p:nvSpPr>
        <p:spPr>
          <a:xfrm>
            <a:off x="1325921" y="1149964"/>
            <a:ext cx="1905393" cy="461665"/>
          </a:xfrm>
          <a:prstGeom prst="rect">
            <a:avLst/>
          </a:prstGeom>
          <a:noFill/>
        </p:spPr>
        <p:txBody>
          <a:bodyPr wrap="none" rtlCol="0">
            <a:spAutoFit/>
          </a:bodyPr>
          <a:lstStyle/>
          <a:p>
            <a:r>
              <a:rPr lang="en-GB" sz="2400" b="1" i="1" dirty="0"/>
              <a:t>Young People</a:t>
            </a:r>
          </a:p>
        </p:txBody>
      </p:sp>
      <p:sp>
        <p:nvSpPr>
          <p:cNvPr id="8" name="TextBox 7"/>
          <p:cNvSpPr txBox="1"/>
          <p:nvPr/>
        </p:nvSpPr>
        <p:spPr>
          <a:xfrm>
            <a:off x="7728924" y="1149964"/>
            <a:ext cx="1007007" cy="461665"/>
          </a:xfrm>
          <a:prstGeom prst="rect">
            <a:avLst/>
          </a:prstGeom>
          <a:noFill/>
        </p:spPr>
        <p:txBody>
          <a:bodyPr wrap="none" rtlCol="0">
            <a:spAutoFit/>
          </a:bodyPr>
          <a:lstStyle/>
          <a:p>
            <a:r>
              <a:rPr lang="en-GB" sz="2400" b="1" i="1" dirty="0"/>
              <a:t>Adults</a:t>
            </a:r>
          </a:p>
        </p:txBody>
      </p:sp>
      <p:sp>
        <p:nvSpPr>
          <p:cNvPr id="12" name="Rounded Rectangle 11"/>
          <p:cNvSpPr/>
          <p:nvPr/>
        </p:nvSpPr>
        <p:spPr>
          <a:xfrm>
            <a:off x="3593393" y="1874583"/>
            <a:ext cx="1893007" cy="150697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a:solidFill>
                  <a:srgbClr val="002060"/>
                </a:solidFill>
              </a:rPr>
              <a:t>Parenting</a:t>
            </a:r>
          </a:p>
          <a:p>
            <a:r>
              <a:rPr lang="en-GB" sz="2000" dirty="0">
                <a:solidFill>
                  <a:srgbClr val="002060"/>
                </a:solidFill>
              </a:rPr>
              <a:t>Deprivation</a:t>
            </a:r>
          </a:p>
          <a:p>
            <a:r>
              <a:rPr lang="en-GB" sz="2000" dirty="0">
                <a:solidFill>
                  <a:srgbClr val="002060"/>
                </a:solidFill>
              </a:rPr>
              <a:t>Education</a:t>
            </a:r>
          </a:p>
          <a:p>
            <a:r>
              <a:rPr lang="en-GB" sz="2000" dirty="0">
                <a:solidFill>
                  <a:srgbClr val="002060"/>
                </a:solidFill>
              </a:rPr>
              <a:t>Bullying </a:t>
            </a:r>
          </a:p>
        </p:txBody>
      </p:sp>
      <p:sp>
        <p:nvSpPr>
          <p:cNvPr id="13" name="Rounded Rectangle 12"/>
          <p:cNvSpPr/>
          <p:nvPr/>
        </p:nvSpPr>
        <p:spPr>
          <a:xfrm>
            <a:off x="9445823" y="1932320"/>
            <a:ext cx="2372365" cy="162774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a:solidFill>
                  <a:srgbClr val="002060"/>
                </a:solidFill>
              </a:rPr>
              <a:t>Workplaces</a:t>
            </a:r>
          </a:p>
          <a:p>
            <a:r>
              <a:rPr lang="en-GB" sz="2000" dirty="0">
                <a:solidFill>
                  <a:srgbClr val="002060"/>
                </a:solidFill>
              </a:rPr>
              <a:t>Unemployment</a:t>
            </a:r>
          </a:p>
          <a:p>
            <a:r>
              <a:rPr lang="en-GB" sz="2000" dirty="0">
                <a:solidFill>
                  <a:srgbClr val="002060"/>
                </a:solidFill>
              </a:rPr>
              <a:t>Families </a:t>
            </a:r>
          </a:p>
          <a:p>
            <a:r>
              <a:rPr lang="en-GB" sz="2000" dirty="0">
                <a:solidFill>
                  <a:srgbClr val="002060"/>
                </a:solidFill>
              </a:rPr>
              <a:t>Communities  </a:t>
            </a:r>
          </a:p>
          <a:p>
            <a:r>
              <a:rPr lang="en-GB" sz="2000" dirty="0">
                <a:solidFill>
                  <a:srgbClr val="002060"/>
                </a:solidFill>
              </a:rPr>
              <a:t>Accommodation </a:t>
            </a:r>
          </a:p>
        </p:txBody>
      </p:sp>
    </p:spTree>
    <p:extLst>
      <p:ext uri="{BB962C8B-B14F-4D97-AF65-F5344CB8AC3E}">
        <p14:creationId xmlns:p14="http://schemas.microsoft.com/office/powerpoint/2010/main" val="38821606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Lifespan influences </a:t>
            </a:r>
            <a:endParaRPr lang="en-US" sz="3600" b="1" cap="all" dirty="0">
              <a:solidFill>
                <a:schemeClr val="bg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31098" y="4551647"/>
            <a:ext cx="2552381" cy="2171429"/>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893443" y="1684802"/>
            <a:ext cx="2552381" cy="2171429"/>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14691" y="1684802"/>
            <a:ext cx="2724496" cy="2317855"/>
          </a:xfrm>
          <a:prstGeom prst="rect">
            <a:avLst/>
          </a:prstGeom>
        </p:spPr>
      </p:pic>
      <p:sp>
        <p:nvSpPr>
          <p:cNvPr id="7" name="TextBox 6"/>
          <p:cNvSpPr txBox="1"/>
          <p:nvPr/>
        </p:nvSpPr>
        <p:spPr>
          <a:xfrm>
            <a:off x="1325921" y="1149964"/>
            <a:ext cx="1905393" cy="461665"/>
          </a:xfrm>
          <a:prstGeom prst="rect">
            <a:avLst/>
          </a:prstGeom>
          <a:noFill/>
        </p:spPr>
        <p:txBody>
          <a:bodyPr wrap="none" rtlCol="0">
            <a:spAutoFit/>
          </a:bodyPr>
          <a:lstStyle/>
          <a:p>
            <a:r>
              <a:rPr lang="en-GB" sz="2400" b="1" i="1" dirty="0"/>
              <a:t>Young People</a:t>
            </a:r>
          </a:p>
        </p:txBody>
      </p:sp>
      <p:sp>
        <p:nvSpPr>
          <p:cNvPr id="8" name="TextBox 7"/>
          <p:cNvSpPr txBox="1"/>
          <p:nvPr/>
        </p:nvSpPr>
        <p:spPr>
          <a:xfrm>
            <a:off x="7728924" y="1149964"/>
            <a:ext cx="1007007" cy="461665"/>
          </a:xfrm>
          <a:prstGeom prst="rect">
            <a:avLst/>
          </a:prstGeom>
          <a:noFill/>
        </p:spPr>
        <p:txBody>
          <a:bodyPr wrap="none" rtlCol="0">
            <a:spAutoFit/>
          </a:bodyPr>
          <a:lstStyle/>
          <a:p>
            <a:r>
              <a:rPr lang="en-GB" sz="2400" b="1" i="1" dirty="0"/>
              <a:t>Adults</a:t>
            </a:r>
          </a:p>
        </p:txBody>
      </p:sp>
      <p:sp>
        <p:nvSpPr>
          <p:cNvPr id="10" name="TextBox 9"/>
          <p:cNvSpPr txBox="1"/>
          <p:nvPr/>
        </p:nvSpPr>
        <p:spPr>
          <a:xfrm>
            <a:off x="4334292" y="3965163"/>
            <a:ext cx="1789272" cy="461665"/>
          </a:xfrm>
          <a:prstGeom prst="rect">
            <a:avLst/>
          </a:prstGeom>
          <a:noFill/>
        </p:spPr>
        <p:txBody>
          <a:bodyPr wrap="none" rtlCol="0">
            <a:spAutoFit/>
          </a:bodyPr>
          <a:lstStyle/>
          <a:p>
            <a:r>
              <a:rPr lang="en-GB" sz="2400" b="1" i="1" dirty="0"/>
              <a:t>Older Adults</a:t>
            </a:r>
          </a:p>
        </p:txBody>
      </p:sp>
      <p:sp>
        <p:nvSpPr>
          <p:cNvPr id="12" name="Rounded Rectangle 11"/>
          <p:cNvSpPr/>
          <p:nvPr/>
        </p:nvSpPr>
        <p:spPr>
          <a:xfrm>
            <a:off x="3593393" y="1874583"/>
            <a:ext cx="1893007" cy="150697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a:solidFill>
                  <a:srgbClr val="002060"/>
                </a:solidFill>
              </a:rPr>
              <a:t>Parenting</a:t>
            </a:r>
          </a:p>
          <a:p>
            <a:r>
              <a:rPr lang="en-GB" sz="2000" dirty="0">
                <a:solidFill>
                  <a:srgbClr val="002060"/>
                </a:solidFill>
              </a:rPr>
              <a:t>Deprivation</a:t>
            </a:r>
          </a:p>
          <a:p>
            <a:r>
              <a:rPr lang="en-GB" sz="2000" dirty="0">
                <a:solidFill>
                  <a:srgbClr val="002060"/>
                </a:solidFill>
              </a:rPr>
              <a:t>Education</a:t>
            </a:r>
          </a:p>
          <a:p>
            <a:r>
              <a:rPr lang="en-GB" sz="2000" dirty="0">
                <a:solidFill>
                  <a:srgbClr val="002060"/>
                </a:solidFill>
              </a:rPr>
              <a:t>Bullying </a:t>
            </a:r>
          </a:p>
        </p:txBody>
      </p:sp>
      <p:sp>
        <p:nvSpPr>
          <p:cNvPr id="13" name="Rounded Rectangle 12"/>
          <p:cNvSpPr/>
          <p:nvPr/>
        </p:nvSpPr>
        <p:spPr>
          <a:xfrm>
            <a:off x="9445823" y="1932320"/>
            <a:ext cx="2372365" cy="162774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a:solidFill>
                  <a:srgbClr val="002060"/>
                </a:solidFill>
              </a:rPr>
              <a:t>Workplaces</a:t>
            </a:r>
          </a:p>
          <a:p>
            <a:r>
              <a:rPr lang="en-GB" sz="2000" dirty="0">
                <a:solidFill>
                  <a:srgbClr val="002060"/>
                </a:solidFill>
              </a:rPr>
              <a:t>Unemployment</a:t>
            </a:r>
          </a:p>
          <a:p>
            <a:r>
              <a:rPr lang="en-GB" sz="2000" dirty="0">
                <a:solidFill>
                  <a:srgbClr val="002060"/>
                </a:solidFill>
              </a:rPr>
              <a:t>Families </a:t>
            </a:r>
          </a:p>
          <a:p>
            <a:r>
              <a:rPr lang="en-GB" sz="2000" dirty="0">
                <a:solidFill>
                  <a:srgbClr val="002060"/>
                </a:solidFill>
              </a:rPr>
              <a:t>Communities  </a:t>
            </a:r>
          </a:p>
          <a:p>
            <a:r>
              <a:rPr lang="en-GB" sz="2000" dirty="0">
                <a:solidFill>
                  <a:srgbClr val="002060"/>
                </a:solidFill>
              </a:rPr>
              <a:t>Accommodation </a:t>
            </a:r>
          </a:p>
        </p:txBody>
      </p:sp>
      <p:sp>
        <p:nvSpPr>
          <p:cNvPr id="14" name="Rounded Rectangle 13"/>
          <p:cNvSpPr/>
          <p:nvPr/>
        </p:nvSpPr>
        <p:spPr>
          <a:xfrm>
            <a:off x="6483479" y="4891634"/>
            <a:ext cx="2026428" cy="149145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rgbClr val="002060"/>
                </a:solidFill>
              </a:rPr>
              <a:t>Physical health</a:t>
            </a:r>
          </a:p>
          <a:p>
            <a:pPr algn="ctr"/>
            <a:r>
              <a:rPr lang="en-GB" sz="2000" dirty="0">
                <a:solidFill>
                  <a:srgbClr val="002060"/>
                </a:solidFill>
              </a:rPr>
              <a:t>Social isolation  </a:t>
            </a:r>
          </a:p>
        </p:txBody>
      </p:sp>
    </p:spTree>
    <p:extLst>
      <p:ext uri="{BB962C8B-B14F-4D97-AF65-F5344CB8AC3E}">
        <p14:creationId xmlns:p14="http://schemas.microsoft.com/office/powerpoint/2010/main" val="4722606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C80A753A-039C-9F49-BFB6-CC60B8642F33}"/>
              </a:ext>
            </a:extLst>
          </p:cNvPr>
          <p:cNvSpPr txBox="1">
            <a:spLocks/>
          </p:cNvSpPr>
          <p:nvPr/>
        </p:nvSpPr>
        <p:spPr>
          <a:xfrm>
            <a:off x="421966" y="177623"/>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What makes us healthy?  </a:t>
            </a:r>
            <a:endParaRPr lang="en-US" sz="3600" b="1" cap="all" dirty="0">
              <a:solidFill>
                <a:schemeClr val="bg1"/>
              </a:solidFill>
              <a:latin typeface="Arial" panose="020B0604020202020204" pitchFamily="34" charset="0"/>
              <a:cs typeface="Arial" panose="020B0604020202020204" pitchFamily="34" charset="0"/>
            </a:endParaRPr>
          </a:p>
        </p:txBody>
      </p:sp>
      <p:pic>
        <p:nvPicPr>
          <p:cNvPr id="2" name="Bnd2Uir_O3g"/>
          <p:cNvPicPr>
            <a:picLocks noRot="1" noChangeAspect="1"/>
          </p:cNvPicPr>
          <p:nvPr>
            <a:videoFile r:link="rId1"/>
          </p:nvPr>
        </p:nvPicPr>
        <p:blipFill>
          <a:blip r:embed="rId4"/>
          <a:stretch>
            <a:fillRect/>
          </a:stretch>
        </p:blipFill>
        <p:spPr>
          <a:xfrm>
            <a:off x="1506638" y="1159277"/>
            <a:ext cx="9338840" cy="5253097"/>
          </a:xfrm>
          <a:prstGeom prst="rect">
            <a:avLst/>
          </a:prstGeom>
        </p:spPr>
      </p:pic>
    </p:spTree>
    <p:extLst>
      <p:ext uri="{BB962C8B-B14F-4D97-AF65-F5344CB8AC3E}">
        <p14:creationId xmlns:p14="http://schemas.microsoft.com/office/powerpoint/2010/main" val="39713062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E7A2BF-2015-0E48-832B-29C78A8B8973}"/>
              </a:ext>
            </a:extLst>
          </p:cNvPr>
          <p:cNvSpPr/>
          <p:nvPr/>
        </p:nvSpPr>
        <p:spPr>
          <a:xfrm>
            <a:off x="1" y="0"/>
            <a:ext cx="12191999" cy="5504289"/>
          </a:xfrm>
          <a:prstGeom prst="rect">
            <a:avLst/>
          </a:prstGeom>
          <a:gradFill>
            <a:gsLst>
              <a:gs pos="0">
                <a:srgbClr val="15989D"/>
              </a:gs>
              <a:gs pos="61000">
                <a:srgbClr val="15989D">
                  <a:alpha val="88000"/>
                </a:srgbClr>
              </a:gs>
              <a:gs pos="38000">
                <a:srgbClr val="15989D">
                  <a:alpha val="82000"/>
                </a:srgbClr>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7155470A-EB46-5148-AA39-475632230A65}"/>
              </a:ext>
            </a:extLst>
          </p:cNvPr>
          <p:cNvSpPr txBox="1">
            <a:spLocks/>
          </p:cNvSpPr>
          <p:nvPr/>
        </p:nvSpPr>
        <p:spPr>
          <a:xfrm>
            <a:off x="6132919" y="2197767"/>
            <a:ext cx="5239376" cy="2221707"/>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4000" b="1" dirty="0">
                <a:solidFill>
                  <a:schemeClr val="bg1"/>
                </a:solidFill>
                <a:latin typeface="Arial" panose="020B0604020202020204" pitchFamily="34" charset="0"/>
                <a:cs typeface="Arial" panose="020B0604020202020204" pitchFamily="34" charset="0"/>
              </a:rPr>
              <a:t>Inequalities</a:t>
            </a:r>
            <a:endParaRPr lang="en-GB" sz="4000"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5A665DD1-D1A1-3746-9C40-EABFCEBFD8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6578" y="1034389"/>
            <a:ext cx="4279763" cy="4273666"/>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623564" y="1794583"/>
            <a:ext cx="2885790" cy="2753278"/>
          </a:xfrm>
          <a:prstGeom prst="rect">
            <a:avLst/>
          </a:prstGeom>
        </p:spPr>
      </p:pic>
    </p:spTree>
    <p:extLst>
      <p:ext uri="{BB962C8B-B14F-4D97-AF65-F5344CB8AC3E}">
        <p14:creationId xmlns:p14="http://schemas.microsoft.com/office/powerpoint/2010/main" val="10439035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0113" y="1276711"/>
            <a:ext cx="10886536" cy="4401205"/>
          </a:xfrm>
          <a:prstGeom prst="rect">
            <a:avLst/>
          </a:prstGeom>
        </p:spPr>
        <p:txBody>
          <a:bodyPr wrap="square">
            <a:spAutoFit/>
          </a:bodyPr>
          <a:lstStyle/>
          <a:p>
            <a:r>
              <a:rPr lang="en-GB" sz="2800" b="1" i="1" dirty="0">
                <a:latin typeface="Arial" panose="020B0604020202020204" pitchFamily="34" charset="0"/>
                <a:cs typeface="Arial" panose="020B0604020202020204" pitchFamily="34" charset="0"/>
              </a:rPr>
              <a:t>WHO (2019) argues</a:t>
            </a:r>
          </a:p>
          <a:p>
            <a:endParaRPr lang="en-GB" sz="2800" dirty="0">
              <a:latin typeface="Arial" panose="020B0604020202020204" pitchFamily="34" charset="0"/>
              <a:cs typeface="Arial" panose="020B0604020202020204" pitchFamily="34" charset="0"/>
            </a:endParaRPr>
          </a:p>
          <a:p>
            <a:r>
              <a:rPr lang="en-GB" sz="2800" dirty="0">
                <a:latin typeface="Arial" panose="020B0604020202020204" pitchFamily="34" charset="0"/>
                <a:cs typeface="Arial" panose="020B0604020202020204" pitchFamily="34" charset="0"/>
              </a:rPr>
              <a:t>“Health inequalities can be defined as differences in health status or in the distribution of </a:t>
            </a:r>
            <a:r>
              <a:rPr lang="en-GB" sz="2800" b="1" i="1" dirty="0">
                <a:latin typeface="Arial" panose="020B0604020202020204" pitchFamily="34" charset="0"/>
                <a:cs typeface="Arial" panose="020B0604020202020204" pitchFamily="34" charset="0"/>
              </a:rPr>
              <a:t>health determinants </a:t>
            </a:r>
            <a:r>
              <a:rPr lang="en-GB" sz="2800" dirty="0">
                <a:latin typeface="Arial" panose="020B0604020202020204" pitchFamily="34" charset="0"/>
                <a:cs typeface="Arial" panose="020B0604020202020204" pitchFamily="34" charset="0"/>
              </a:rPr>
              <a:t>between different population groups.”</a:t>
            </a: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r>
              <a:rPr lang="en-GB" sz="2800" dirty="0">
                <a:latin typeface="Arial" panose="020B0604020202020204" pitchFamily="34" charset="0"/>
                <a:cs typeface="Arial" panose="020B0604020202020204" pitchFamily="34" charset="0"/>
              </a:rPr>
              <a:t>“…uneven (health distribution) distribution may be unnecessary and avoidable as well as unjust and unfair, so that the resulting health inequalities also lead to inequity in health”</a:t>
            </a:r>
          </a:p>
        </p:txBody>
      </p:sp>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447116" y="17461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What are Health Inequalities?</a:t>
            </a:r>
            <a:endParaRPr lang="en-US" sz="3600" b="1" cap="all"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3624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534209" y="1758966"/>
            <a:ext cx="4196184" cy="4196184"/>
          </a:xfrm>
          <a:prstGeom prst="ellipse">
            <a:avLst/>
          </a:prstGeom>
          <a:solidFill>
            <a:schemeClr val="bg1"/>
          </a:solidFill>
          <a:ln w="762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52625" y="2659489"/>
            <a:ext cx="2353260" cy="2255716"/>
          </a:xfrm>
          <a:prstGeom prst="rect">
            <a:avLst/>
          </a:prstGeom>
        </p:spPr>
      </p:pic>
      <p:sp>
        <p:nvSpPr>
          <p:cNvPr id="4" name="TextBox 3"/>
          <p:cNvSpPr txBox="1"/>
          <p:nvPr/>
        </p:nvSpPr>
        <p:spPr>
          <a:xfrm>
            <a:off x="5415147" y="1340523"/>
            <a:ext cx="6230587" cy="4893647"/>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The is the first module of a series of three looking at the Health Equalities Framework.  </a:t>
            </a: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The aim is to provide greater understanding for the workforce and assist with the Health Equalities Framework application in practice across Wales.</a:t>
            </a: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Module 1: Health and Wellbeing </a:t>
            </a:r>
          </a:p>
          <a:p>
            <a:r>
              <a:rPr lang="en-GB" sz="2400" dirty="0">
                <a:solidFill>
                  <a:srgbClr val="2C5666"/>
                </a:solidFill>
                <a:latin typeface="Arial" panose="020B0604020202020204" pitchFamily="34" charset="0"/>
                <a:cs typeface="Arial" panose="020B0604020202020204" pitchFamily="34" charset="0"/>
              </a:rPr>
              <a:t>Module 2: Application to Practice </a:t>
            </a:r>
          </a:p>
          <a:p>
            <a:r>
              <a:rPr lang="en-GB" sz="2400" dirty="0">
                <a:solidFill>
                  <a:srgbClr val="2C5666"/>
                </a:solidFill>
                <a:latin typeface="Arial" panose="020B0604020202020204" pitchFamily="34" charset="0"/>
                <a:cs typeface="Arial" panose="020B0604020202020204" pitchFamily="34" charset="0"/>
              </a:rPr>
              <a:t>Module 3: Aggregated Data &amp; Analyse </a:t>
            </a:r>
          </a:p>
        </p:txBody>
      </p:sp>
    </p:spTree>
    <p:extLst>
      <p:ext uri="{BB962C8B-B14F-4D97-AF65-F5344CB8AC3E}">
        <p14:creationId xmlns:p14="http://schemas.microsoft.com/office/powerpoint/2010/main" val="32101691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447116" y="17461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What are health inequalities?</a:t>
            </a:r>
            <a:endParaRPr lang="en-US" sz="3600" b="1" cap="all" dirty="0">
              <a:solidFill>
                <a:schemeClr val="bg1"/>
              </a:solidFill>
              <a:latin typeface="Arial" panose="020B0604020202020204" pitchFamily="34" charset="0"/>
              <a:cs typeface="Arial" panose="020B0604020202020204" pitchFamily="34" charset="0"/>
            </a:endParaRPr>
          </a:p>
        </p:txBody>
      </p:sp>
      <p:sp>
        <p:nvSpPr>
          <p:cNvPr id="3" name="Oval 2"/>
          <p:cNvSpPr/>
          <p:nvPr/>
        </p:nvSpPr>
        <p:spPr>
          <a:xfrm>
            <a:off x="128941" y="1533642"/>
            <a:ext cx="3506931" cy="2430730"/>
          </a:xfrm>
          <a:prstGeom prst="ellipse">
            <a:avLst/>
          </a:prstGeom>
          <a:solidFill>
            <a:srgbClr val="AD4F83"/>
          </a:solidFill>
          <a:ln>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t>Status of people’s health </a:t>
            </a:r>
          </a:p>
        </p:txBody>
      </p:sp>
    </p:spTree>
    <p:extLst>
      <p:ext uri="{BB962C8B-B14F-4D97-AF65-F5344CB8AC3E}">
        <p14:creationId xmlns:p14="http://schemas.microsoft.com/office/powerpoint/2010/main" val="27710673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447116" y="17461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What are health inequalities?</a:t>
            </a:r>
            <a:endParaRPr lang="en-US" sz="3600" b="1" cap="all" dirty="0">
              <a:solidFill>
                <a:schemeClr val="bg1"/>
              </a:solidFill>
              <a:latin typeface="Arial" panose="020B0604020202020204" pitchFamily="34" charset="0"/>
              <a:cs typeface="Arial" panose="020B0604020202020204" pitchFamily="34" charset="0"/>
            </a:endParaRPr>
          </a:p>
        </p:txBody>
      </p:sp>
      <p:sp>
        <p:nvSpPr>
          <p:cNvPr id="3" name="Oval 2"/>
          <p:cNvSpPr/>
          <p:nvPr/>
        </p:nvSpPr>
        <p:spPr>
          <a:xfrm>
            <a:off x="128941" y="1533642"/>
            <a:ext cx="3506931" cy="2430730"/>
          </a:xfrm>
          <a:prstGeom prst="ellipse">
            <a:avLst/>
          </a:prstGeom>
          <a:solidFill>
            <a:srgbClr val="AD4F83"/>
          </a:solidFill>
          <a:ln>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t>Status of people’s health </a:t>
            </a:r>
          </a:p>
        </p:txBody>
      </p:sp>
      <p:sp>
        <p:nvSpPr>
          <p:cNvPr id="6" name="Oval 5"/>
          <p:cNvSpPr/>
          <p:nvPr/>
        </p:nvSpPr>
        <p:spPr>
          <a:xfrm>
            <a:off x="4215895" y="1533642"/>
            <a:ext cx="3647209" cy="2430730"/>
          </a:xfrm>
          <a:prstGeom prst="ellipse">
            <a:avLst/>
          </a:prstGeom>
          <a:solidFill>
            <a:srgbClr val="AD4F83"/>
          </a:solidFill>
          <a:ln>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Care received &amp; opportunities to lead healthy lives   </a:t>
            </a:r>
          </a:p>
        </p:txBody>
      </p:sp>
      <p:sp>
        <p:nvSpPr>
          <p:cNvPr id="4" name="TextBox 3"/>
          <p:cNvSpPr txBox="1"/>
          <p:nvPr/>
        </p:nvSpPr>
        <p:spPr>
          <a:xfrm>
            <a:off x="3667264" y="2287342"/>
            <a:ext cx="529312" cy="923330"/>
          </a:xfrm>
          <a:prstGeom prst="rect">
            <a:avLst/>
          </a:prstGeom>
          <a:noFill/>
        </p:spPr>
        <p:txBody>
          <a:bodyPr wrap="none" rtlCol="0">
            <a:spAutoFit/>
          </a:bodyPr>
          <a:lstStyle/>
          <a:p>
            <a:r>
              <a:rPr lang="en-GB" sz="5400" dirty="0"/>
              <a:t>+</a:t>
            </a:r>
          </a:p>
        </p:txBody>
      </p:sp>
    </p:spTree>
    <p:extLst>
      <p:ext uri="{BB962C8B-B14F-4D97-AF65-F5344CB8AC3E}">
        <p14:creationId xmlns:p14="http://schemas.microsoft.com/office/powerpoint/2010/main" val="6634178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447116" y="17461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What are health inequalities?</a:t>
            </a:r>
            <a:endParaRPr lang="en-US" sz="3600" b="1" cap="all" dirty="0">
              <a:solidFill>
                <a:schemeClr val="bg1"/>
              </a:solidFill>
              <a:latin typeface="Arial" panose="020B0604020202020204" pitchFamily="34" charset="0"/>
              <a:cs typeface="Arial" panose="020B0604020202020204" pitchFamily="34" charset="0"/>
            </a:endParaRPr>
          </a:p>
        </p:txBody>
      </p:sp>
      <p:sp>
        <p:nvSpPr>
          <p:cNvPr id="3" name="Oval 2"/>
          <p:cNvSpPr/>
          <p:nvPr/>
        </p:nvSpPr>
        <p:spPr>
          <a:xfrm>
            <a:off x="128941" y="1533642"/>
            <a:ext cx="3506931" cy="2430730"/>
          </a:xfrm>
          <a:prstGeom prst="ellipse">
            <a:avLst/>
          </a:prstGeom>
          <a:solidFill>
            <a:srgbClr val="AD4F83"/>
          </a:solidFill>
          <a:ln>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t>Status of people’s health </a:t>
            </a:r>
          </a:p>
        </p:txBody>
      </p:sp>
      <p:sp>
        <p:nvSpPr>
          <p:cNvPr id="6" name="Oval 5"/>
          <p:cNvSpPr/>
          <p:nvPr/>
        </p:nvSpPr>
        <p:spPr>
          <a:xfrm>
            <a:off x="4215895" y="1533642"/>
            <a:ext cx="3647209" cy="2430730"/>
          </a:xfrm>
          <a:prstGeom prst="ellipse">
            <a:avLst/>
          </a:prstGeom>
          <a:solidFill>
            <a:srgbClr val="AD4F83"/>
          </a:solidFill>
          <a:ln>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Care received &amp; opportunities to lead healthy lives   </a:t>
            </a:r>
          </a:p>
        </p:txBody>
      </p:sp>
      <p:sp>
        <p:nvSpPr>
          <p:cNvPr id="9" name="Oval 8"/>
          <p:cNvSpPr/>
          <p:nvPr/>
        </p:nvSpPr>
        <p:spPr>
          <a:xfrm>
            <a:off x="8367417" y="1533642"/>
            <a:ext cx="3647209" cy="2430730"/>
          </a:xfrm>
          <a:prstGeom prst="ellipse">
            <a:avLst/>
          </a:prstGeom>
          <a:solidFill>
            <a:srgbClr val="AD4F83"/>
          </a:solidFill>
          <a:ln>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FFFF00"/>
                </a:solidFill>
              </a:rPr>
              <a:t>Combination</a:t>
            </a:r>
            <a:r>
              <a:rPr lang="en-GB" sz="2800" dirty="0"/>
              <a:t> </a:t>
            </a:r>
          </a:p>
          <a:p>
            <a:pPr algn="ctr"/>
            <a:r>
              <a:rPr lang="en-GB" sz="2800" dirty="0"/>
              <a:t>= contribute to people’s health status   </a:t>
            </a:r>
          </a:p>
        </p:txBody>
      </p:sp>
      <p:sp>
        <p:nvSpPr>
          <p:cNvPr id="4" name="TextBox 3"/>
          <p:cNvSpPr txBox="1"/>
          <p:nvPr/>
        </p:nvSpPr>
        <p:spPr>
          <a:xfrm>
            <a:off x="3667264" y="2287342"/>
            <a:ext cx="529312" cy="923330"/>
          </a:xfrm>
          <a:prstGeom prst="rect">
            <a:avLst/>
          </a:prstGeom>
          <a:noFill/>
        </p:spPr>
        <p:txBody>
          <a:bodyPr wrap="none" rtlCol="0">
            <a:spAutoFit/>
          </a:bodyPr>
          <a:lstStyle/>
          <a:p>
            <a:r>
              <a:rPr lang="en-GB" sz="5400" dirty="0"/>
              <a:t>+</a:t>
            </a:r>
          </a:p>
        </p:txBody>
      </p:sp>
      <p:sp>
        <p:nvSpPr>
          <p:cNvPr id="11" name="TextBox 10"/>
          <p:cNvSpPr txBox="1"/>
          <p:nvPr/>
        </p:nvSpPr>
        <p:spPr>
          <a:xfrm>
            <a:off x="7882423" y="2287342"/>
            <a:ext cx="529312" cy="923330"/>
          </a:xfrm>
          <a:prstGeom prst="rect">
            <a:avLst/>
          </a:prstGeom>
          <a:noFill/>
        </p:spPr>
        <p:txBody>
          <a:bodyPr wrap="none" rtlCol="0">
            <a:spAutoFit/>
          </a:bodyPr>
          <a:lstStyle/>
          <a:p>
            <a:r>
              <a:rPr lang="en-GB" sz="5400" dirty="0"/>
              <a:t>=</a:t>
            </a:r>
          </a:p>
        </p:txBody>
      </p:sp>
    </p:spTree>
    <p:extLst>
      <p:ext uri="{BB962C8B-B14F-4D97-AF65-F5344CB8AC3E}">
        <p14:creationId xmlns:p14="http://schemas.microsoft.com/office/powerpoint/2010/main" val="33670399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447116" y="17461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What are health inequalities?</a:t>
            </a:r>
            <a:endParaRPr lang="en-US" sz="3600" b="1" cap="all" dirty="0">
              <a:solidFill>
                <a:schemeClr val="bg1"/>
              </a:solidFill>
              <a:latin typeface="Arial" panose="020B0604020202020204" pitchFamily="34" charset="0"/>
              <a:cs typeface="Arial" panose="020B0604020202020204" pitchFamily="34" charset="0"/>
            </a:endParaRPr>
          </a:p>
        </p:txBody>
      </p:sp>
      <p:sp>
        <p:nvSpPr>
          <p:cNvPr id="3" name="Oval 2"/>
          <p:cNvSpPr/>
          <p:nvPr/>
        </p:nvSpPr>
        <p:spPr>
          <a:xfrm>
            <a:off x="128941" y="1533642"/>
            <a:ext cx="3506931" cy="2430730"/>
          </a:xfrm>
          <a:prstGeom prst="ellipse">
            <a:avLst/>
          </a:prstGeom>
          <a:solidFill>
            <a:srgbClr val="AD4F83"/>
          </a:solidFill>
          <a:ln>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t>Status of people’s health </a:t>
            </a:r>
          </a:p>
        </p:txBody>
      </p:sp>
      <p:sp>
        <p:nvSpPr>
          <p:cNvPr id="6" name="Oval 5"/>
          <p:cNvSpPr/>
          <p:nvPr/>
        </p:nvSpPr>
        <p:spPr>
          <a:xfrm>
            <a:off x="4215895" y="1533642"/>
            <a:ext cx="3647209" cy="2430730"/>
          </a:xfrm>
          <a:prstGeom prst="ellipse">
            <a:avLst/>
          </a:prstGeom>
          <a:solidFill>
            <a:srgbClr val="AD4F83"/>
          </a:solidFill>
          <a:ln>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Care received &amp; opportunities to lead healthy lives   </a:t>
            </a:r>
          </a:p>
        </p:txBody>
      </p:sp>
      <p:sp>
        <p:nvSpPr>
          <p:cNvPr id="8" name="Oval 7"/>
          <p:cNvSpPr/>
          <p:nvPr/>
        </p:nvSpPr>
        <p:spPr>
          <a:xfrm>
            <a:off x="3413508" y="4175479"/>
            <a:ext cx="5251981" cy="2260579"/>
          </a:xfrm>
          <a:prstGeom prst="ellipse">
            <a:avLst/>
          </a:prstGeom>
          <a:solidFill>
            <a:srgbClr val="2C5666"/>
          </a:solidFill>
          <a:ln>
            <a:solidFill>
              <a:srgbClr val="2C5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i="1" dirty="0"/>
              <a:t>Example: access to treatment or quality of housing  </a:t>
            </a:r>
          </a:p>
        </p:txBody>
      </p:sp>
      <p:sp>
        <p:nvSpPr>
          <p:cNvPr id="9" name="Oval 8"/>
          <p:cNvSpPr/>
          <p:nvPr/>
        </p:nvSpPr>
        <p:spPr>
          <a:xfrm>
            <a:off x="8367417" y="1533642"/>
            <a:ext cx="3647209" cy="2430730"/>
          </a:xfrm>
          <a:prstGeom prst="ellipse">
            <a:avLst/>
          </a:prstGeom>
          <a:solidFill>
            <a:srgbClr val="AD4F83"/>
          </a:solidFill>
          <a:ln>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FFFF00"/>
                </a:solidFill>
              </a:rPr>
              <a:t>Combination </a:t>
            </a:r>
          </a:p>
          <a:p>
            <a:pPr algn="ctr"/>
            <a:r>
              <a:rPr lang="en-GB" sz="2800" b="1" dirty="0">
                <a:solidFill>
                  <a:schemeClr val="bg1"/>
                </a:solidFill>
              </a:rPr>
              <a:t>= </a:t>
            </a:r>
            <a:r>
              <a:rPr lang="en-GB" sz="2800" dirty="0">
                <a:solidFill>
                  <a:schemeClr val="bg1"/>
                </a:solidFill>
              </a:rPr>
              <a:t>contribute </a:t>
            </a:r>
            <a:r>
              <a:rPr lang="en-GB" sz="2800" dirty="0"/>
              <a:t>to people’s health status   </a:t>
            </a:r>
          </a:p>
        </p:txBody>
      </p:sp>
      <p:sp>
        <p:nvSpPr>
          <p:cNvPr id="4" name="TextBox 3"/>
          <p:cNvSpPr txBox="1"/>
          <p:nvPr/>
        </p:nvSpPr>
        <p:spPr>
          <a:xfrm>
            <a:off x="3667264" y="2287342"/>
            <a:ext cx="529312" cy="923330"/>
          </a:xfrm>
          <a:prstGeom prst="rect">
            <a:avLst/>
          </a:prstGeom>
          <a:noFill/>
        </p:spPr>
        <p:txBody>
          <a:bodyPr wrap="none" rtlCol="0">
            <a:spAutoFit/>
          </a:bodyPr>
          <a:lstStyle/>
          <a:p>
            <a:r>
              <a:rPr lang="en-GB" sz="5400" dirty="0"/>
              <a:t>+</a:t>
            </a:r>
          </a:p>
        </p:txBody>
      </p:sp>
      <p:sp>
        <p:nvSpPr>
          <p:cNvPr id="11" name="TextBox 10"/>
          <p:cNvSpPr txBox="1"/>
          <p:nvPr/>
        </p:nvSpPr>
        <p:spPr>
          <a:xfrm>
            <a:off x="7882423" y="2287342"/>
            <a:ext cx="529312" cy="923330"/>
          </a:xfrm>
          <a:prstGeom prst="rect">
            <a:avLst/>
          </a:prstGeom>
          <a:noFill/>
        </p:spPr>
        <p:txBody>
          <a:bodyPr wrap="none" rtlCol="0">
            <a:spAutoFit/>
          </a:bodyPr>
          <a:lstStyle/>
          <a:p>
            <a:r>
              <a:rPr lang="en-GB" sz="5400" dirty="0"/>
              <a:t>=</a:t>
            </a:r>
          </a:p>
        </p:txBody>
      </p:sp>
      <p:sp>
        <p:nvSpPr>
          <p:cNvPr id="12" name="Down Arrow 11"/>
          <p:cNvSpPr/>
          <p:nvPr/>
        </p:nvSpPr>
        <p:spPr>
          <a:xfrm rot="2808240">
            <a:off x="9265921" y="4217455"/>
            <a:ext cx="484632" cy="853721"/>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9621218" y="6054213"/>
            <a:ext cx="2393408" cy="646331"/>
          </a:xfrm>
          <a:prstGeom prst="rect">
            <a:avLst/>
          </a:prstGeom>
        </p:spPr>
        <p:txBody>
          <a:bodyPr wrap="square">
            <a:spAutoFit/>
          </a:bodyPr>
          <a:lstStyle/>
          <a:p>
            <a:endParaRPr lang="en-GB" dirty="0"/>
          </a:p>
          <a:p>
            <a:r>
              <a:rPr lang="en-GB" dirty="0"/>
              <a:t>(The Kings Fund, 2021</a:t>
            </a:r>
          </a:p>
        </p:txBody>
      </p:sp>
    </p:spTree>
    <p:extLst>
      <p:ext uri="{BB962C8B-B14F-4D97-AF65-F5344CB8AC3E}">
        <p14:creationId xmlns:p14="http://schemas.microsoft.com/office/powerpoint/2010/main" val="27511673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154348"/>
            <a:ext cx="6909346" cy="5182010"/>
          </a:xfrm>
          <a:prstGeom prst="rect">
            <a:avLst/>
          </a:prstGeom>
        </p:spPr>
      </p:pic>
      <p:sp>
        <p:nvSpPr>
          <p:cNvPr id="3" name="Text Placeholder 1">
            <a:extLst>
              <a:ext uri="{FF2B5EF4-FFF2-40B4-BE49-F238E27FC236}">
                <a16:creationId xmlns:a16="http://schemas.microsoft.com/office/drawing/2014/main" id="{C80A753A-039C-9F49-BFB6-CC60B8642F33}"/>
              </a:ext>
            </a:extLst>
          </p:cNvPr>
          <p:cNvSpPr txBox="1">
            <a:spLocks/>
          </p:cNvSpPr>
          <p:nvPr/>
        </p:nvSpPr>
        <p:spPr>
          <a:xfrm>
            <a:off x="447116" y="17461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Consider   </a:t>
            </a:r>
            <a:endParaRPr lang="en-US" sz="3600" b="1" cap="all" dirty="0">
              <a:solidFill>
                <a:schemeClr val="bg1"/>
              </a:solidFill>
              <a:latin typeface="Arial" panose="020B0604020202020204" pitchFamily="34" charset="0"/>
              <a:cs typeface="Arial" panose="020B0604020202020204" pitchFamily="34" charset="0"/>
            </a:endParaRPr>
          </a:p>
        </p:txBody>
      </p:sp>
      <p:sp>
        <p:nvSpPr>
          <p:cNvPr id="4" name="Rectangle 3"/>
          <p:cNvSpPr/>
          <p:nvPr/>
        </p:nvSpPr>
        <p:spPr>
          <a:xfrm>
            <a:off x="7302844" y="1463267"/>
            <a:ext cx="4547286" cy="3539430"/>
          </a:xfrm>
          <a:prstGeom prst="rect">
            <a:avLst/>
          </a:prstGeom>
        </p:spPr>
        <p:txBody>
          <a:bodyPr wrap="square">
            <a:spAutoFit/>
          </a:bodyPr>
          <a:lstStyle/>
          <a:p>
            <a:endParaRPr lang="en-GB" sz="3200" dirty="0">
              <a:solidFill>
                <a:srgbClr val="FF0000"/>
              </a:solidFill>
            </a:endParaRPr>
          </a:p>
          <a:p>
            <a:pPr algn="ctr"/>
            <a:endParaRPr lang="en-GB" sz="3200" dirty="0"/>
          </a:p>
          <a:p>
            <a:r>
              <a:rPr lang="en-GB" sz="3200" dirty="0">
                <a:solidFill>
                  <a:srgbClr val="2C5666"/>
                </a:solidFill>
              </a:rPr>
              <a:t>Inequality and inequity…are they the same? </a:t>
            </a:r>
          </a:p>
          <a:p>
            <a:pPr algn="ctr"/>
            <a:endParaRPr lang="en-GB" sz="3200" dirty="0"/>
          </a:p>
          <a:p>
            <a:r>
              <a:rPr lang="en-GB" sz="3200" b="1" i="1" dirty="0">
                <a:solidFill>
                  <a:srgbClr val="2C5666"/>
                </a:solidFill>
              </a:rPr>
              <a:t>Does this matter?</a:t>
            </a:r>
          </a:p>
        </p:txBody>
      </p:sp>
    </p:spTree>
    <p:extLst>
      <p:ext uri="{BB962C8B-B14F-4D97-AF65-F5344CB8AC3E}">
        <p14:creationId xmlns:p14="http://schemas.microsoft.com/office/powerpoint/2010/main" val="42619868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792480"/>
            <a:ext cx="8214360" cy="6065520"/>
          </a:xfrm>
          <a:prstGeom prst="rect">
            <a:avLst/>
          </a:prstGeom>
        </p:spPr>
      </p:pic>
      <p:sp>
        <p:nvSpPr>
          <p:cNvPr id="4" name="Rectangle 3"/>
          <p:cNvSpPr/>
          <p:nvPr/>
        </p:nvSpPr>
        <p:spPr>
          <a:xfrm>
            <a:off x="8652510" y="1669007"/>
            <a:ext cx="2946160" cy="1631216"/>
          </a:xfrm>
          <a:prstGeom prst="rect">
            <a:avLst/>
          </a:prstGeom>
        </p:spPr>
        <p:txBody>
          <a:bodyPr wrap="square">
            <a:spAutoFit/>
          </a:bodyPr>
          <a:lstStyle/>
          <a:p>
            <a:endParaRPr lang="en-GB" sz="3200" dirty="0">
              <a:solidFill>
                <a:srgbClr val="FF0000"/>
              </a:solidFill>
            </a:endParaRPr>
          </a:p>
          <a:p>
            <a:pPr algn="ctr"/>
            <a:endParaRPr lang="en-GB" sz="3200" dirty="0"/>
          </a:p>
          <a:p>
            <a:pPr algn="ctr"/>
            <a:r>
              <a:rPr lang="en-GB" sz="3200" b="1" i="1" dirty="0">
                <a:solidFill>
                  <a:srgbClr val="2C5666"/>
                </a:solidFill>
              </a:rPr>
              <a:t>Now consider…</a:t>
            </a:r>
          </a:p>
        </p:txBody>
      </p:sp>
    </p:spTree>
    <p:extLst>
      <p:ext uri="{BB962C8B-B14F-4D97-AF65-F5344CB8AC3E}">
        <p14:creationId xmlns:p14="http://schemas.microsoft.com/office/powerpoint/2010/main" val="27332633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0113" y="2064502"/>
            <a:ext cx="10886536" cy="2308324"/>
          </a:xfrm>
          <a:prstGeom prst="rect">
            <a:avLst/>
          </a:prstGeom>
        </p:spPr>
        <p:txBody>
          <a:bodyPr wrap="square">
            <a:spAutoFit/>
          </a:bodyPr>
          <a:lstStyle/>
          <a:p>
            <a:pPr algn="ctr"/>
            <a:endParaRPr lang="en-GB" sz="3200" dirty="0">
              <a:solidFill>
                <a:srgbClr val="2C5666"/>
              </a:solidFill>
              <a:latin typeface="Arial" panose="020B0604020202020204" pitchFamily="34" charset="0"/>
              <a:cs typeface="Arial" panose="020B0604020202020204" pitchFamily="34" charset="0"/>
            </a:endParaRPr>
          </a:p>
          <a:p>
            <a:pPr algn="ctr"/>
            <a:r>
              <a:rPr lang="en-GB" sz="3200" b="1" i="1" dirty="0">
                <a:solidFill>
                  <a:srgbClr val="2C5666"/>
                </a:solidFill>
                <a:latin typeface="Arial" panose="020B0604020202020204" pitchFamily="34" charset="0"/>
                <a:cs typeface="Arial" panose="020B0604020202020204" pitchFamily="34" charset="0"/>
              </a:rPr>
              <a:t>‘Inequity and inequality: these terms are sometimes confused, but are not interchangeable’  </a:t>
            </a:r>
          </a:p>
          <a:p>
            <a:endParaRPr lang="en-GB" sz="3200" dirty="0"/>
          </a:p>
          <a:p>
            <a:endParaRPr lang="en-GB" sz="1600" dirty="0"/>
          </a:p>
        </p:txBody>
      </p:sp>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447116" y="17461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Inequality &amp; inequity  </a:t>
            </a:r>
            <a:endParaRPr lang="en-US" sz="3600" b="1" cap="all"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55343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0113" y="1276711"/>
            <a:ext cx="10886536" cy="4524315"/>
          </a:xfrm>
          <a:prstGeom prst="rect">
            <a:avLst/>
          </a:prstGeom>
        </p:spPr>
        <p:txBody>
          <a:bodyPr wrap="square">
            <a:spAutoFit/>
          </a:bodyPr>
          <a:lstStyle/>
          <a:p>
            <a:endParaRPr lang="en-GB" sz="3200" dirty="0">
              <a:solidFill>
                <a:srgbClr val="FF0000"/>
              </a:solidFill>
            </a:endParaRPr>
          </a:p>
          <a:p>
            <a:r>
              <a:rPr lang="en-GB" sz="3200" dirty="0">
                <a:latin typeface="Arial" panose="020B0604020202020204" pitchFamily="34" charset="0"/>
                <a:cs typeface="Arial" panose="020B0604020202020204" pitchFamily="34" charset="0"/>
              </a:rPr>
              <a:t> </a:t>
            </a:r>
          </a:p>
          <a:p>
            <a:r>
              <a:rPr lang="en-GB" sz="3200" dirty="0">
                <a:solidFill>
                  <a:srgbClr val="2C5666"/>
                </a:solidFill>
                <a:latin typeface="Arial" panose="020B0604020202020204" pitchFamily="34" charset="0"/>
                <a:cs typeface="Arial" panose="020B0604020202020204" pitchFamily="34" charset="0"/>
              </a:rPr>
              <a:t>Inequity refers to unfair, avoidable differences arising from poor governance, corruption or cultural exclusion while inequality simply refers to the uneven distribution of health or health resources as a result of genetic or other factors or the lack of resources.</a:t>
            </a:r>
          </a:p>
          <a:p>
            <a:endParaRPr lang="en-GB" sz="3200" dirty="0"/>
          </a:p>
          <a:p>
            <a:pPr algn="r"/>
            <a:r>
              <a:rPr lang="en-GB" sz="1600" dirty="0"/>
              <a:t>(European Parliament, 2020)</a:t>
            </a:r>
          </a:p>
          <a:p>
            <a:endParaRPr lang="en-GB" sz="1600" dirty="0"/>
          </a:p>
        </p:txBody>
      </p:sp>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447116" y="174611"/>
            <a:ext cx="8087941"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Inequality &amp; inequity  </a:t>
            </a:r>
            <a:endParaRPr lang="en-US" sz="3600" b="1" cap="all"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31925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1521" y="855803"/>
            <a:ext cx="4813412" cy="5891041"/>
          </a:xfrm>
          <a:prstGeom prst="rect">
            <a:avLst/>
          </a:prstGeom>
        </p:spPr>
      </p:pic>
      <p:sp>
        <p:nvSpPr>
          <p:cNvPr id="3" name="Rectangle 2"/>
          <p:cNvSpPr/>
          <p:nvPr/>
        </p:nvSpPr>
        <p:spPr>
          <a:xfrm>
            <a:off x="462455" y="209472"/>
            <a:ext cx="9664956"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Inequalities  </a:t>
            </a:r>
          </a:p>
        </p:txBody>
      </p:sp>
      <p:sp>
        <p:nvSpPr>
          <p:cNvPr id="6" name="TextBox 5"/>
          <p:cNvSpPr txBox="1"/>
          <p:nvPr/>
        </p:nvSpPr>
        <p:spPr>
          <a:xfrm>
            <a:off x="6420534" y="2253344"/>
            <a:ext cx="4927824" cy="1077218"/>
          </a:xfrm>
          <a:prstGeom prst="rect">
            <a:avLst/>
          </a:prstGeom>
          <a:noFill/>
        </p:spPr>
        <p:txBody>
          <a:bodyPr wrap="square" rtlCol="0">
            <a:spAutoFit/>
          </a:bodyPr>
          <a:lstStyle/>
          <a:p>
            <a:r>
              <a:rPr lang="en-GB" sz="3200" dirty="0">
                <a:solidFill>
                  <a:srgbClr val="2C5666"/>
                </a:solidFill>
              </a:rPr>
              <a:t>So, what does that mean for us here in Wales? </a:t>
            </a:r>
          </a:p>
        </p:txBody>
      </p:sp>
    </p:spTree>
    <p:extLst>
      <p:ext uri="{BB962C8B-B14F-4D97-AF65-F5344CB8AC3E}">
        <p14:creationId xmlns:p14="http://schemas.microsoft.com/office/powerpoint/2010/main" val="16801725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455" y="209472"/>
            <a:ext cx="8650014"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Welsh experience </a:t>
            </a:r>
            <a:r>
              <a:rPr lang="en-GB" sz="2000" b="1" dirty="0">
                <a:solidFill>
                  <a:schemeClr val="bg1"/>
                </a:solidFill>
                <a:latin typeface="Arial" panose="020B0604020202020204" pitchFamily="34" charset="0"/>
                <a:cs typeface="Arial" panose="020B0604020202020204" pitchFamily="34" charset="0"/>
              </a:rPr>
              <a:t>(Public Health, 2018): </a:t>
            </a:r>
          </a:p>
        </p:txBody>
      </p:sp>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56542" y="3166849"/>
            <a:ext cx="2078916" cy="524301"/>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22692" y="1105112"/>
            <a:ext cx="2705100" cy="168592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493081" y="1948075"/>
            <a:ext cx="2619375" cy="1743075"/>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79174" y="3428999"/>
            <a:ext cx="2857500" cy="1600200"/>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627792" y="4833554"/>
            <a:ext cx="2857500" cy="1600200"/>
          </a:xfrm>
          <a:prstGeom prst="rect">
            <a:avLst/>
          </a:prstGeom>
        </p:spPr>
      </p:pic>
      <p:sp>
        <p:nvSpPr>
          <p:cNvPr id="13" name="Rectangle 12"/>
          <p:cNvSpPr/>
          <p:nvPr/>
        </p:nvSpPr>
        <p:spPr>
          <a:xfrm>
            <a:off x="7544925" y="2490821"/>
            <a:ext cx="4004817" cy="2893100"/>
          </a:xfrm>
          <a:prstGeom prst="rect">
            <a:avLst/>
          </a:prstGeom>
        </p:spPr>
        <p:txBody>
          <a:bodyPr wrap="square">
            <a:spAutoFit/>
          </a:bodyPr>
          <a:lstStyle/>
          <a:p>
            <a:r>
              <a:rPr lang="en-GB" sz="2400" dirty="0">
                <a:solidFill>
                  <a:srgbClr val="2C5666"/>
                </a:solidFill>
                <a:latin typeface="Arial" panose="020B0604020202020204" pitchFamily="34" charset="0"/>
                <a:cs typeface="Arial" panose="020B0604020202020204" pitchFamily="34" charset="0"/>
              </a:rPr>
              <a:t>Ageing population which is expected to result in an increasing number of age-related conditions.</a:t>
            </a: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pPr algn="r"/>
            <a:r>
              <a:rPr lang="en-GB" sz="1400" dirty="0">
                <a:solidFill>
                  <a:srgbClr val="2C5666"/>
                </a:solidFill>
              </a:rPr>
              <a:t>(Public Health, 2018)</a:t>
            </a:r>
          </a:p>
        </p:txBody>
      </p:sp>
    </p:spTree>
    <p:extLst>
      <p:ext uri="{BB962C8B-B14F-4D97-AF65-F5344CB8AC3E}">
        <p14:creationId xmlns:p14="http://schemas.microsoft.com/office/powerpoint/2010/main" val="2007598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2942908" y="1209673"/>
            <a:ext cx="8837612" cy="5226753"/>
          </a:xfrm>
          <a:prstGeom prst="rect">
            <a:avLst/>
          </a:prstGeom>
        </p:spPr>
        <p:txBody>
          <a:bodyPr/>
          <a:lstStyle/>
          <a:p>
            <a:pPr marL="0" indent="0" fontAlgn="t">
              <a:buNone/>
            </a:pPr>
            <a:r>
              <a:rPr lang="en-US" sz="2800" dirty="0">
                <a:solidFill>
                  <a:srgbClr val="2C5666"/>
                </a:solidFill>
                <a:latin typeface="Arial" panose="020B0604020202020204" pitchFamily="34" charset="0"/>
                <a:cs typeface="Arial" panose="020B0604020202020204" pitchFamily="34" charset="0"/>
              </a:rPr>
              <a:t>Everyone is equal, respected and valued within this session.</a:t>
            </a:r>
          </a:p>
          <a:p>
            <a:pPr marL="0" indent="0" fontAlgn="t">
              <a:buNone/>
            </a:pPr>
            <a:endParaRPr lang="en-US" sz="2800" dirty="0">
              <a:solidFill>
                <a:srgbClr val="2C5666"/>
              </a:solidFill>
              <a:latin typeface="Arial" panose="020B0604020202020204" pitchFamily="34" charset="0"/>
              <a:cs typeface="Arial" panose="020B0604020202020204" pitchFamily="34" charset="0"/>
            </a:endParaRPr>
          </a:p>
          <a:p>
            <a:pPr marL="0" indent="0" fontAlgn="t">
              <a:buNone/>
            </a:pPr>
            <a:r>
              <a:rPr lang="en-US" sz="2800" dirty="0">
                <a:solidFill>
                  <a:srgbClr val="2C5666"/>
                </a:solidFill>
                <a:latin typeface="Arial" panose="020B0604020202020204" pitchFamily="34" charset="0"/>
                <a:cs typeface="Arial" panose="020B0604020202020204" pitchFamily="34" charset="0"/>
              </a:rPr>
              <a:t>Listen and support the contributions of others. </a:t>
            </a:r>
          </a:p>
          <a:p>
            <a:pPr marL="0" indent="0" fontAlgn="t">
              <a:buNone/>
            </a:pPr>
            <a:endParaRPr lang="en-US" sz="2800" dirty="0">
              <a:solidFill>
                <a:srgbClr val="2C5666"/>
              </a:solidFill>
              <a:latin typeface="Arial" panose="020B0604020202020204" pitchFamily="34" charset="0"/>
              <a:cs typeface="Arial" panose="020B0604020202020204" pitchFamily="34" charset="0"/>
            </a:endParaRPr>
          </a:p>
          <a:p>
            <a:pPr marL="0" indent="0" fontAlgn="t">
              <a:buNone/>
            </a:pPr>
            <a:r>
              <a:rPr lang="en-US" sz="2800" dirty="0">
                <a:solidFill>
                  <a:srgbClr val="2C5666"/>
                </a:solidFill>
                <a:latin typeface="Arial" panose="020B0604020202020204" pitchFamily="34" charset="0"/>
                <a:cs typeface="Arial" panose="020B0604020202020204" pitchFamily="34" charset="0"/>
              </a:rPr>
              <a:t>Participation fully and throughout.</a:t>
            </a:r>
          </a:p>
          <a:p>
            <a:pPr marL="0" indent="0" fontAlgn="t">
              <a:buNone/>
            </a:pPr>
            <a:endParaRPr lang="en-US" sz="2800" dirty="0">
              <a:solidFill>
                <a:srgbClr val="2C5666"/>
              </a:solidFill>
              <a:latin typeface="Arial" panose="020B0604020202020204" pitchFamily="34" charset="0"/>
              <a:cs typeface="Arial" panose="020B0604020202020204" pitchFamily="34" charset="0"/>
            </a:endParaRPr>
          </a:p>
          <a:p>
            <a:pPr marL="0" indent="0" fontAlgn="t">
              <a:buNone/>
            </a:pPr>
            <a:r>
              <a:rPr lang="en-US" sz="2800" dirty="0">
                <a:solidFill>
                  <a:srgbClr val="2C5666"/>
                </a:solidFill>
                <a:latin typeface="Arial" panose="020B0604020202020204" pitchFamily="34" charset="0"/>
                <a:cs typeface="Arial" panose="020B0604020202020204" pitchFamily="34" charset="0"/>
              </a:rPr>
              <a:t>Make sure you are comfortable for the session. </a:t>
            </a:r>
          </a:p>
          <a:p>
            <a:pPr marL="0" indent="0" fontAlgn="t">
              <a:buNone/>
            </a:pPr>
            <a:endParaRPr lang="en-US" sz="2800" dirty="0">
              <a:solidFill>
                <a:srgbClr val="2C5666"/>
              </a:solidFill>
              <a:latin typeface="Arial" panose="020B0604020202020204" pitchFamily="34" charset="0"/>
              <a:cs typeface="Arial" panose="020B0604020202020204" pitchFamily="34" charset="0"/>
            </a:endParaRPr>
          </a:p>
          <a:p>
            <a:pPr marL="0" indent="0" fontAlgn="t">
              <a:buNone/>
            </a:pPr>
            <a:r>
              <a:rPr lang="en-US" dirty="0">
                <a:solidFill>
                  <a:srgbClr val="2C5666"/>
                </a:solidFill>
                <a:latin typeface="Arial" panose="020B0604020202020204" pitchFamily="34" charset="0"/>
                <a:cs typeface="Arial" panose="020B0604020202020204" pitchFamily="34" charset="0"/>
              </a:rPr>
              <a:t>Return on time following breaks.</a:t>
            </a:r>
          </a:p>
          <a:p>
            <a:pPr marL="0" indent="0" fontAlgn="t">
              <a:buNone/>
            </a:pPr>
            <a:endParaRPr lang="en-US" dirty="0">
              <a:latin typeface="Arial" panose="020B0604020202020204" pitchFamily="34" charset="0"/>
              <a:cs typeface="Arial" panose="020B0604020202020204" pitchFamily="34" charset="0"/>
            </a:endParaRPr>
          </a:p>
          <a:p>
            <a:pPr marL="0" indent="0" fontAlgn="t">
              <a:buNone/>
            </a:pPr>
            <a:endParaRPr lang="en-US" sz="2800" dirty="0">
              <a:latin typeface="Arial" panose="020B0604020202020204" pitchFamily="34" charset="0"/>
              <a:cs typeface="Arial" panose="020B0604020202020204" pitchFamily="34" charset="0"/>
            </a:endParaRPr>
          </a:p>
          <a:p>
            <a:pPr marL="0" indent="0" fontAlgn="t">
              <a:buNone/>
            </a:pPr>
            <a:endParaRPr lang="en-US" sz="2800" dirty="0">
              <a:latin typeface="Arial" panose="020B0604020202020204" pitchFamily="34" charset="0"/>
              <a:cs typeface="Arial" panose="020B0604020202020204" pitchFamily="34" charset="0"/>
            </a:endParaRPr>
          </a:p>
          <a:p>
            <a:pPr marL="0" indent="0" fontAlgn="t">
              <a:buNone/>
            </a:pPr>
            <a:endParaRPr lang="en-GB" sz="24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51689"/>
            <a:ext cx="2447756" cy="2259983"/>
          </a:xfrm>
          <a:prstGeom prst="rect">
            <a:avLst/>
          </a:prstGeom>
        </p:spPr>
      </p:pic>
    </p:spTree>
    <p:extLst>
      <p:ext uri="{BB962C8B-B14F-4D97-AF65-F5344CB8AC3E}">
        <p14:creationId xmlns:p14="http://schemas.microsoft.com/office/powerpoint/2010/main" val="15682384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455" y="209472"/>
            <a:ext cx="8650014"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Welsh experience </a:t>
            </a:r>
            <a:r>
              <a:rPr lang="en-GB" sz="2000" b="1" dirty="0">
                <a:solidFill>
                  <a:schemeClr val="bg1"/>
                </a:solidFill>
                <a:latin typeface="Arial" panose="020B0604020202020204" pitchFamily="34" charset="0"/>
                <a:cs typeface="Arial" panose="020B0604020202020204" pitchFamily="34" charset="0"/>
              </a:rPr>
              <a:t>(Public Health, 2018): </a:t>
            </a:r>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2455" y="1407813"/>
            <a:ext cx="3723129" cy="2477573"/>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56542" y="3166849"/>
            <a:ext cx="2078916" cy="524301"/>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600371" y="3885386"/>
            <a:ext cx="4041385" cy="2655350"/>
          </a:xfrm>
          <a:prstGeom prst="rect">
            <a:avLst/>
          </a:prstGeom>
        </p:spPr>
      </p:pic>
      <p:sp>
        <p:nvSpPr>
          <p:cNvPr id="12" name="Rectangle 11"/>
          <p:cNvSpPr/>
          <p:nvPr/>
        </p:nvSpPr>
        <p:spPr>
          <a:xfrm>
            <a:off x="7544925" y="2490821"/>
            <a:ext cx="4004817" cy="2523768"/>
          </a:xfrm>
          <a:prstGeom prst="rect">
            <a:avLst/>
          </a:prstGeom>
        </p:spPr>
        <p:txBody>
          <a:bodyPr wrap="square">
            <a:spAutoFit/>
          </a:bodyPr>
          <a:lstStyle/>
          <a:p>
            <a:r>
              <a:rPr lang="en-GB" sz="2400" dirty="0">
                <a:solidFill>
                  <a:srgbClr val="2C5666"/>
                </a:solidFill>
                <a:latin typeface="Arial" panose="020B0604020202020204" pitchFamily="34" charset="0"/>
                <a:cs typeface="Arial" panose="020B0604020202020204" pitchFamily="34" charset="0"/>
              </a:rPr>
              <a:t>People are living longer with good health, but the number of years with poor health is increasing. </a:t>
            </a:r>
          </a:p>
          <a:p>
            <a:endParaRPr lang="en-GB" sz="2400" dirty="0">
              <a:solidFill>
                <a:srgbClr val="2C5666"/>
              </a:solidFill>
              <a:latin typeface="Arial" panose="020B0604020202020204" pitchFamily="34" charset="0"/>
              <a:cs typeface="Arial" panose="020B0604020202020204" pitchFamily="34" charset="0"/>
            </a:endParaRPr>
          </a:p>
          <a:p>
            <a:endParaRPr lang="en-GB" sz="2400" dirty="0">
              <a:solidFill>
                <a:srgbClr val="2C5666"/>
              </a:solidFill>
              <a:latin typeface="Arial" panose="020B0604020202020204" pitchFamily="34" charset="0"/>
              <a:cs typeface="Arial" panose="020B0604020202020204" pitchFamily="34" charset="0"/>
            </a:endParaRPr>
          </a:p>
          <a:p>
            <a:pPr algn="r"/>
            <a:r>
              <a:rPr lang="en-GB" sz="1400" dirty="0">
                <a:solidFill>
                  <a:srgbClr val="2C5666"/>
                </a:solidFill>
              </a:rPr>
              <a:t>(Public Health, 2018)</a:t>
            </a:r>
          </a:p>
        </p:txBody>
      </p:sp>
    </p:spTree>
    <p:extLst>
      <p:ext uri="{BB962C8B-B14F-4D97-AF65-F5344CB8AC3E}">
        <p14:creationId xmlns:p14="http://schemas.microsoft.com/office/powerpoint/2010/main" val="6221713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455" y="209472"/>
            <a:ext cx="8650014"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Welsh experience </a:t>
            </a:r>
            <a:r>
              <a:rPr lang="en-GB" sz="2000" b="1" dirty="0">
                <a:solidFill>
                  <a:schemeClr val="bg1"/>
                </a:solidFill>
                <a:latin typeface="Arial" panose="020B0604020202020204" pitchFamily="34" charset="0"/>
                <a:cs typeface="Arial" panose="020B0604020202020204" pitchFamily="34" charset="0"/>
              </a:rPr>
              <a:t>(Public Health, 2018): </a:t>
            </a:r>
          </a:p>
        </p:txBody>
      </p:sp>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56542" y="3166849"/>
            <a:ext cx="2078916" cy="524301"/>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920648" y="3804898"/>
            <a:ext cx="4845504" cy="2422752"/>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58598" y="1305627"/>
            <a:ext cx="3584802" cy="2385523"/>
          </a:xfrm>
          <a:prstGeom prst="rect">
            <a:avLst/>
          </a:prstGeom>
        </p:spPr>
      </p:pic>
      <p:sp>
        <p:nvSpPr>
          <p:cNvPr id="9" name="TextBox 8"/>
          <p:cNvSpPr txBox="1"/>
          <p:nvPr/>
        </p:nvSpPr>
        <p:spPr>
          <a:xfrm>
            <a:off x="6600930" y="1558129"/>
            <a:ext cx="5023077" cy="2246769"/>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Cancer and cardiovascular disease are the main contributors to the overall burden of disease. </a:t>
            </a:r>
          </a:p>
          <a:p>
            <a:endParaRPr lang="en-GB" sz="2000" dirty="0">
              <a:solidFill>
                <a:srgbClr val="2C5666"/>
              </a:solidFill>
              <a:latin typeface="Arial" panose="020B0604020202020204" pitchFamily="34" charset="0"/>
              <a:cs typeface="Arial" panose="020B0604020202020204" pitchFamily="34" charset="0"/>
            </a:endParaRPr>
          </a:p>
          <a:p>
            <a:endParaRPr lang="en-GB" sz="1400" dirty="0">
              <a:solidFill>
                <a:srgbClr val="2C5666"/>
              </a:solidFill>
              <a:latin typeface="Arial" panose="020B0604020202020204" pitchFamily="34" charset="0"/>
              <a:cs typeface="Arial" panose="020B0604020202020204" pitchFamily="34" charset="0"/>
            </a:endParaRPr>
          </a:p>
          <a:p>
            <a:pPr algn="r"/>
            <a:r>
              <a:rPr lang="en-GB" sz="1400" dirty="0">
                <a:solidFill>
                  <a:srgbClr val="2C5666"/>
                </a:solidFill>
                <a:latin typeface="Arial" panose="020B0604020202020204" pitchFamily="34" charset="0"/>
                <a:cs typeface="Arial" panose="020B0604020202020204" pitchFamily="34" charset="0"/>
              </a:rPr>
              <a:t>(Public Health, 2018)</a:t>
            </a:r>
          </a:p>
          <a:p>
            <a:pPr algn="r"/>
            <a:endParaRPr lang="en-GB" sz="2000" dirty="0">
              <a:solidFill>
                <a:srgbClr val="2C566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01728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455" y="209472"/>
            <a:ext cx="8650014"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Welsh experience </a:t>
            </a:r>
            <a:r>
              <a:rPr lang="en-GB" sz="2000" b="1" dirty="0">
                <a:solidFill>
                  <a:schemeClr val="bg1"/>
                </a:solidFill>
                <a:latin typeface="Arial" panose="020B0604020202020204" pitchFamily="34" charset="0"/>
                <a:cs typeface="Arial" panose="020B0604020202020204" pitchFamily="34" charset="0"/>
              </a:rPr>
              <a:t>(Public Health, 2018): </a:t>
            </a: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72053" y="3950621"/>
            <a:ext cx="4129437" cy="2312485"/>
          </a:xfrm>
          <a:prstGeom prst="rect">
            <a:avLst/>
          </a:prstGeom>
        </p:spPr>
      </p:pic>
      <p:sp>
        <p:nvSpPr>
          <p:cNvPr id="10" name="Cloud Callout 9"/>
          <p:cNvSpPr/>
          <p:nvPr/>
        </p:nvSpPr>
        <p:spPr>
          <a:xfrm>
            <a:off x="656314" y="1576789"/>
            <a:ext cx="3766854" cy="2184606"/>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latin typeface="Arial" panose="020B0604020202020204" pitchFamily="34" charset="0"/>
                <a:cs typeface="Arial" panose="020B0604020202020204" pitchFamily="34" charset="0"/>
              </a:rPr>
              <a:t>0 - 15 years </a:t>
            </a:r>
          </a:p>
        </p:txBody>
      </p:sp>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03599" y="3950621"/>
            <a:ext cx="2078916" cy="524301"/>
          </a:xfrm>
          <a:prstGeom prst="rect">
            <a:avLst/>
          </a:prstGeom>
        </p:spPr>
      </p:pic>
      <p:sp>
        <p:nvSpPr>
          <p:cNvPr id="3" name="TextBox 2"/>
          <p:cNvSpPr txBox="1"/>
          <p:nvPr/>
        </p:nvSpPr>
        <p:spPr>
          <a:xfrm>
            <a:off x="5845629" y="1303743"/>
            <a:ext cx="5754226" cy="2646878"/>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Difference in good health between the people living in the least and most deprived areas is apparent at the age of 0-15 years.  This gap grows as age increases. </a:t>
            </a:r>
          </a:p>
          <a:p>
            <a:endParaRPr lang="en-GB" dirty="0">
              <a:solidFill>
                <a:srgbClr val="2C5666"/>
              </a:solidFill>
            </a:endParaRPr>
          </a:p>
          <a:p>
            <a:pPr algn="r"/>
            <a:r>
              <a:rPr lang="en-GB" sz="1400" dirty="0">
                <a:solidFill>
                  <a:srgbClr val="2C5666"/>
                </a:solidFill>
                <a:latin typeface="Arial" panose="020B0604020202020204" pitchFamily="34" charset="0"/>
                <a:cs typeface="Arial" panose="020B0604020202020204" pitchFamily="34" charset="0"/>
              </a:rPr>
              <a:t>(Public Health, 2018)</a:t>
            </a:r>
          </a:p>
          <a:p>
            <a:pPr algn="r"/>
            <a:endParaRPr lang="en-GB" sz="1400" dirty="0">
              <a:solidFill>
                <a:srgbClr val="2C566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27788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79573" y="2971163"/>
            <a:ext cx="4383457" cy="1077218"/>
          </a:xfrm>
          <a:prstGeom prst="rect">
            <a:avLst/>
          </a:prstGeom>
        </p:spPr>
        <p:txBody>
          <a:bodyPr wrap="square">
            <a:spAutoFit/>
          </a:bodyPr>
          <a:lstStyle/>
          <a:p>
            <a:pPr algn="ctr"/>
            <a:r>
              <a:rPr lang="en-GB" sz="3200" dirty="0">
                <a:solidFill>
                  <a:srgbClr val="2C5666"/>
                </a:solidFill>
                <a:latin typeface="Arial" panose="020B0604020202020204" pitchFamily="34" charset="0"/>
                <a:cs typeface="Arial" panose="020B0604020202020204" pitchFamily="34" charset="0"/>
              </a:rPr>
              <a:t>Lets consider </a:t>
            </a:r>
          </a:p>
          <a:p>
            <a:r>
              <a:rPr lang="en-GB" sz="3200" dirty="0">
                <a:solidFill>
                  <a:srgbClr val="2C5666"/>
                </a:solidFill>
                <a:latin typeface="Arial" panose="020B0604020202020204" pitchFamily="34" charset="0"/>
                <a:cs typeface="Arial" panose="020B0604020202020204" pitchFamily="34" charset="0"/>
              </a:rPr>
              <a:t>COVID-19 pandemic</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808624"/>
            <a:ext cx="6731203" cy="6049376"/>
          </a:xfrm>
          <a:prstGeom prst="rect">
            <a:avLst/>
          </a:prstGeom>
        </p:spPr>
      </p:pic>
    </p:spTree>
    <p:extLst>
      <p:ext uri="{BB962C8B-B14F-4D97-AF65-F5344CB8AC3E}">
        <p14:creationId xmlns:p14="http://schemas.microsoft.com/office/powerpoint/2010/main" val="37408937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72695" y="2460524"/>
            <a:ext cx="4383457" cy="3046988"/>
          </a:xfrm>
          <a:prstGeom prst="rect">
            <a:avLst/>
          </a:prstGeom>
        </p:spPr>
        <p:txBody>
          <a:bodyPr wrap="square">
            <a:spAutoFit/>
          </a:bodyPr>
          <a:lstStyle/>
          <a:p>
            <a:pPr algn="ctr"/>
            <a:r>
              <a:rPr lang="en-US" sz="3200" dirty="0">
                <a:solidFill>
                  <a:srgbClr val="2C5666"/>
                </a:solidFill>
                <a:latin typeface="Arial" panose="020B0604020202020204" pitchFamily="34" charset="0"/>
                <a:cs typeface="Arial" panose="020B0604020202020204" pitchFamily="34" charset="0"/>
              </a:rPr>
              <a:t>What has COVID-19 highlighted? </a:t>
            </a:r>
          </a:p>
          <a:p>
            <a:pPr algn="ctr"/>
            <a:endParaRPr lang="en-US" sz="3200" dirty="0">
              <a:solidFill>
                <a:srgbClr val="2C5666"/>
              </a:solidFill>
              <a:latin typeface="Arial" panose="020B0604020202020204" pitchFamily="34" charset="0"/>
              <a:cs typeface="Arial" panose="020B0604020202020204" pitchFamily="34" charset="0"/>
            </a:endParaRPr>
          </a:p>
          <a:p>
            <a:pPr algn="ctr"/>
            <a:endParaRPr lang="en-US" sz="3200" dirty="0">
              <a:solidFill>
                <a:srgbClr val="2C5666"/>
              </a:solidFill>
              <a:latin typeface="Arial" panose="020B0604020202020204" pitchFamily="34" charset="0"/>
              <a:cs typeface="Arial" panose="020B0604020202020204" pitchFamily="34" charset="0"/>
            </a:endParaRPr>
          </a:p>
          <a:p>
            <a:pPr algn="ctr"/>
            <a:r>
              <a:rPr lang="en-US" sz="3200" dirty="0">
                <a:solidFill>
                  <a:srgbClr val="2C5666"/>
                </a:solidFill>
                <a:latin typeface="Arial" panose="020B0604020202020204" pitchFamily="34" charset="0"/>
                <a:cs typeface="Arial" panose="020B0604020202020204" pitchFamily="34" charset="0"/>
              </a:rPr>
              <a:t>What have we learnt? </a:t>
            </a:r>
            <a:endParaRPr lang="en-GB" sz="3200" i="1" dirty="0">
              <a:solidFill>
                <a:srgbClr val="AD4F83"/>
              </a:solidFill>
            </a:endParaRPr>
          </a:p>
          <a:p>
            <a:endParaRPr lang="en-GB" sz="3200" dirty="0">
              <a:solidFill>
                <a:srgbClr val="2C5666"/>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808624"/>
            <a:ext cx="6731203" cy="6049376"/>
          </a:xfrm>
          <a:prstGeom prst="rect">
            <a:avLst/>
          </a:prstGeom>
        </p:spPr>
      </p:pic>
    </p:spTree>
    <p:extLst>
      <p:ext uri="{BB962C8B-B14F-4D97-AF65-F5344CB8AC3E}">
        <p14:creationId xmlns:p14="http://schemas.microsoft.com/office/powerpoint/2010/main" val="34792806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88301" y="174611"/>
            <a:ext cx="8696884"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COVID-19 pandemic lessons</a:t>
            </a:r>
            <a:endParaRPr lang="en-US" sz="3600" b="1" cap="all" dirty="0">
              <a:solidFill>
                <a:schemeClr val="bg1"/>
              </a:solidFill>
              <a:latin typeface="Arial" panose="020B0604020202020204" pitchFamily="34" charset="0"/>
              <a:cs typeface="Arial" panose="020B0604020202020204" pitchFamily="34" charset="0"/>
            </a:endParaRPr>
          </a:p>
        </p:txBody>
      </p:sp>
      <p:sp>
        <p:nvSpPr>
          <p:cNvPr id="3" name="Rectangle 2"/>
          <p:cNvSpPr/>
          <p:nvPr/>
        </p:nvSpPr>
        <p:spPr>
          <a:xfrm>
            <a:off x="5466348" y="2402331"/>
            <a:ext cx="6096000" cy="3231654"/>
          </a:xfrm>
          <a:prstGeom prst="rect">
            <a:avLst/>
          </a:prstGeom>
        </p:spPr>
        <p:txBody>
          <a:bodyPr>
            <a:spAutoFit/>
          </a:bodyPr>
          <a:lstStyle/>
          <a:p>
            <a:r>
              <a:rPr lang="en-GB" sz="2400" b="1" i="1" dirty="0">
                <a:solidFill>
                  <a:srgbClr val="2C5666"/>
                </a:solidFill>
                <a:latin typeface="Arial" panose="020B0604020202020204" pitchFamily="34" charset="0"/>
                <a:cs typeface="Arial" panose="020B0604020202020204" pitchFamily="34" charset="0"/>
              </a:rPr>
              <a:t>Placing health equality at the heart of the COVID-19 sustainable response and recovery: Building prosperous lives for all in Wales </a:t>
            </a:r>
            <a:r>
              <a:rPr lang="en-GB" sz="2400" dirty="0">
                <a:solidFill>
                  <a:srgbClr val="2C5666"/>
                </a:solidFill>
                <a:latin typeface="Arial" panose="020B0604020202020204" pitchFamily="34" charset="0"/>
                <a:cs typeface="Arial" panose="020B0604020202020204" pitchFamily="34" charset="0"/>
              </a:rPr>
              <a:t>(Public Health Wales, 2021) report indicates: </a:t>
            </a: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endParaRPr lang="en-GB" dirty="0"/>
          </a:p>
          <a:p>
            <a:endParaRPr lang="en-GB" b="1" i="1" dirty="0">
              <a:solidFill>
                <a:srgbClr val="AD4F83"/>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86530" y="1047069"/>
            <a:ext cx="3705225" cy="5286375"/>
          </a:xfrm>
          <a:prstGeom prst="rect">
            <a:avLst/>
          </a:prstGeom>
        </p:spPr>
      </p:pic>
    </p:spTree>
    <p:extLst>
      <p:ext uri="{BB962C8B-B14F-4D97-AF65-F5344CB8AC3E}">
        <p14:creationId xmlns:p14="http://schemas.microsoft.com/office/powerpoint/2010/main" val="37956923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88301" y="174611"/>
            <a:ext cx="8696884"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COVID-19 pandemic lessons</a:t>
            </a:r>
            <a:endParaRPr lang="en-US" sz="3600" b="1" cap="all" dirty="0">
              <a:solidFill>
                <a:schemeClr val="bg1"/>
              </a:solidFill>
              <a:latin typeface="Arial" panose="020B0604020202020204" pitchFamily="34" charset="0"/>
              <a:cs typeface="Arial" panose="020B0604020202020204" pitchFamily="34" charset="0"/>
            </a:endParaRPr>
          </a:p>
        </p:txBody>
      </p:sp>
      <p:sp>
        <p:nvSpPr>
          <p:cNvPr id="3" name="Rectangle 2"/>
          <p:cNvSpPr/>
          <p:nvPr/>
        </p:nvSpPr>
        <p:spPr>
          <a:xfrm>
            <a:off x="5466348" y="2402331"/>
            <a:ext cx="6096000" cy="2862322"/>
          </a:xfrm>
          <a:prstGeom prst="rect">
            <a:avLst/>
          </a:prstGeom>
        </p:spPr>
        <p:txBody>
          <a:bodyPr>
            <a:spAutoFit/>
          </a:bodyPr>
          <a:lstStyle/>
          <a:p>
            <a:r>
              <a:rPr lang="en-GB" sz="2400" dirty="0">
                <a:solidFill>
                  <a:srgbClr val="2C5666"/>
                </a:solidFill>
                <a:latin typeface="Arial" panose="020B0604020202020204" pitchFamily="34" charset="0"/>
                <a:cs typeface="Arial" panose="020B0604020202020204" pitchFamily="34" charset="0"/>
              </a:rPr>
              <a:t>A disproportionate impact of COVID-19 on specific vulnerable communities across Wales. </a:t>
            </a:r>
          </a:p>
          <a:p>
            <a:r>
              <a:rPr lang="en-GB" sz="2400" dirty="0">
                <a:latin typeface="Arial" panose="020B0604020202020204" pitchFamily="34" charset="0"/>
                <a:cs typeface="Arial" panose="020B0604020202020204" pitchFamily="34" charset="0"/>
              </a:rPr>
              <a:t> </a:t>
            </a: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endParaRPr lang="en-GB" dirty="0"/>
          </a:p>
          <a:p>
            <a:endParaRPr lang="en-GB" b="1" i="1" dirty="0">
              <a:solidFill>
                <a:srgbClr val="AD4F83"/>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86530" y="1047069"/>
            <a:ext cx="3705225" cy="5286375"/>
          </a:xfrm>
          <a:prstGeom prst="rect">
            <a:avLst/>
          </a:prstGeom>
        </p:spPr>
      </p:pic>
    </p:spTree>
    <p:extLst>
      <p:ext uri="{BB962C8B-B14F-4D97-AF65-F5344CB8AC3E}">
        <p14:creationId xmlns:p14="http://schemas.microsoft.com/office/powerpoint/2010/main" val="48590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C80A753A-039C-9F49-BFB6-CC60B8642F33}"/>
              </a:ext>
            </a:extLst>
          </p:cNvPr>
          <p:cNvSpPr txBox="1">
            <a:spLocks/>
          </p:cNvSpPr>
          <p:nvPr/>
        </p:nvSpPr>
        <p:spPr>
          <a:xfrm>
            <a:off x="88301" y="174611"/>
            <a:ext cx="8696884" cy="5230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bg1"/>
                </a:solidFill>
                <a:latin typeface="Arial" panose="020B0604020202020204" pitchFamily="34" charset="0"/>
                <a:cs typeface="Arial" panose="020B0604020202020204" pitchFamily="34" charset="0"/>
              </a:rPr>
              <a:t>COVID-19 pandemic lessons</a:t>
            </a:r>
            <a:endParaRPr lang="en-US" sz="3600" b="1" cap="all" dirty="0">
              <a:solidFill>
                <a:schemeClr val="bg1"/>
              </a:solidFill>
              <a:latin typeface="Arial" panose="020B0604020202020204" pitchFamily="34" charset="0"/>
              <a:cs typeface="Arial" panose="020B0604020202020204" pitchFamily="34" charset="0"/>
            </a:endParaRPr>
          </a:p>
        </p:txBody>
      </p:sp>
      <p:sp>
        <p:nvSpPr>
          <p:cNvPr id="3" name="Rectangle 2"/>
          <p:cNvSpPr/>
          <p:nvPr/>
        </p:nvSpPr>
        <p:spPr>
          <a:xfrm>
            <a:off x="5586091" y="1249102"/>
            <a:ext cx="6096000" cy="5539978"/>
          </a:xfrm>
          <a:prstGeom prst="rect">
            <a:avLst/>
          </a:prstGeom>
        </p:spPr>
        <p:txBody>
          <a:bodyPr>
            <a:spAutoFit/>
          </a:bodyPr>
          <a:lstStyle/>
          <a:p>
            <a:r>
              <a:rPr lang="en-GB" sz="2400" b="1" i="1" dirty="0">
                <a:solidFill>
                  <a:srgbClr val="2C5666"/>
                </a:solidFill>
                <a:latin typeface="Arial" panose="020B0604020202020204" pitchFamily="34" charset="0"/>
                <a:cs typeface="Arial" panose="020B0604020202020204" pitchFamily="34" charset="0"/>
              </a:rPr>
              <a:t>Communities include: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Children &amp; young people</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Minority ethnic groups (Black &amp; Asian)</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People living in (or at risk of) deprivation &amp; poverty</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People in secure / low income/ informal/ low-qualification employment - women</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Marginalised &amp; socially excluded, such as homeless persons </a:t>
            </a:r>
          </a:p>
          <a:p>
            <a:endParaRPr lang="en-GB" b="1" i="1" dirty="0"/>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86530" y="1047069"/>
            <a:ext cx="3705225" cy="5286375"/>
          </a:xfrm>
          <a:prstGeom prst="rect">
            <a:avLst/>
          </a:prstGeom>
        </p:spPr>
      </p:pic>
    </p:spTree>
    <p:extLst>
      <p:ext uri="{BB962C8B-B14F-4D97-AF65-F5344CB8AC3E}">
        <p14:creationId xmlns:p14="http://schemas.microsoft.com/office/powerpoint/2010/main" val="41294593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37B7B81-DB5F-4563-81CD-045A5BED152D}"/>
              </a:ext>
            </a:extLst>
          </p:cNvPr>
          <p:cNvSpPr txBox="1">
            <a:spLocks/>
          </p:cNvSpPr>
          <p:nvPr/>
        </p:nvSpPr>
        <p:spPr>
          <a:xfrm>
            <a:off x="6581018" y="2400216"/>
            <a:ext cx="4585005" cy="22198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2000" dirty="0">
              <a:hlinkClick r:id="rId2"/>
            </a:endParaRPr>
          </a:p>
          <a:p>
            <a:pPr marL="0" indent="0">
              <a:buNone/>
            </a:pPr>
            <a:r>
              <a:rPr lang="en-GB" dirty="0">
                <a:latin typeface="Arial" panose="020B0604020202020204" pitchFamily="34" charset="0"/>
                <a:cs typeface="Arial" panose="020B0604020202020204" pitchFamily="34" charset="0"/>
                <a:hlinkClick r:id="rId2"/>
              </a:rPr>
              <a:t>https://www.youtube.com/watch?v=ml51N7FPMwU</a:t>
            </a:r>
            <a:endParaRPr lang="en-GB" dirty="0">
              <a:latin typeface="Arial" panose="020B0604020202020204" pitchFamily="34" charset="0"/>
              <a:cs typeface="Arial" panose="020B0604020202020204" pitchFamily="34" charset="0"/>
            </a:endParaRPr>
          </a:p>
          <a:p>
            <a:pPr marL="0" indent="0">
              <a:buNone/>
            </a:pPr>
            <a:r>
              <a:rPr lang="en-GB" dirty="0">
                <a:latin typeface="Arial" panose="020B0604020202020204" pitchFamily="34" charset="0"/>
                <a:cs typeface="Arial" panose="020B0604020202020204" pitchFamily="34" charset="0"/>
              </a:rPr>
              <a:t> (Prof Sir Michael Marmot, 2015)</a:t>
            </a:r>
          </a:p>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a:p>
            <a:pPr marL="0" indent="0">
              <a:buNone/>
            </a:pPr>
            <a:endParaRPr lang="en-GB" sz="3000" dirty="0"/>
          </a:p>
          <a:p>
            <a:endParaRPr lang="en-GB" sz="1350" dirty="0"/>
          </a:p>
        </p:txBody>
      </p:sp>
      <p:sp>
        <p:nvSpPr>
          <p:cNvPr id="5" name="Rectangle 4"/>
          <p:cNvSpPr/>
          <p:nvPr/>
        </p:nvSpPr>
        <p:spPr>
          <a:xfrm>
            <a:off x="240787" y="0"/>
            <a:ext cx="5748564"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Health Inequalities</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4374" y="1844099"/>
            <a:ext cx="4761389" cy="4041998"/>
          </a:xfrm>
          <a:prstGeom prst="rect">
            <a:avLst/>
          </a:prstGeom>
        </p:spPr>
      </p:pic>
    </p:spTree>
    <p:extLst>
      <p:ext uri="{BB962C8B-B14F-4D97-AF65-F5344CB8AC3E}">
        <p14:creationId xmlns:p14="http://schemas.microsoft.com/office/powerpoint/2010/main" val="7128382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E7A2BF-2015-0E48-832B-29C78A8B8973}"/>
              </a:ext>
            </a:extLst>
          </p:cNvPr>
          <p:cNvSpPr/>
          <p:nvPr/>
        </p:nvSpPr>
        <p:spPr>
          <a:xfrm>
            <a:off x="0" y="0"/>
            <a:ext cx="12191999" cy="5504289"/>
          </a:xfrm>
          <a:prstGeom prst="rect">
            <a:avLst/>
          </a:prstGeom>
          <a:gradFill>
            <a:gsLst>
              <a:gs pos="0">
                <a:srgbClr val="15989D"/>
              </a:gs>
              <a:gs pos="61000">
                <a:srgbClr val="15989D">
                  <a:alpha val="88000"/>
                </a:srgbClr>
              </a:gs>
              <a:gs pos="38000">
                <a:srgbClr val="15989D">
                  <a:alpha val="82000"/>
                </a:srgbClr>
              </a:gs>
              <a:gs pos="100000">
                <a:srgbClr val="15989D"/>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7155470A-EB46-5148-AA39-475632230A65}"/>
              </a:ext>
            </a:extLst>
          </p:cNvPr>
          <p:cNvSpPr txBox="1">
            <a:spLocks/>
          </p:cNvSpPr>
          <p:nvPr/>
        </p:nvSpPr>
        <p:spPr>
          <a:xfrm>
            <a:off x="808404" y="1306852"/>
            <a:ext cx="5618298" cy="3461419"/>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3200" b="1" dirty="0">
              <a:solidFill>
                <a:schemeClr val="bg1"/>
              </a:solidFill>
              <a:latin typeface="Arial" panose="020B0604020202020204" pitchFamily="34" charset="0"/>
              <a:cs typeface="Arial" panose="020B0604020202020204" pitchFamily="34" charset="0"/>
            </a:endParaRPr>
          </a:p>
          <a:p>
            <a:pPr marL="0" indent="0">
              <a:buNone/>
            </a:pPr>
            <a:endParaRPr lang="en-GB" sz="3200" b="1" dirty="0">
              <a:solidFill>
                <a:schemeClr val="bg1"/>
              </a:solidFill>
              <a:latin typeface="Arial" panose="020B0604020202020204" pitchFamily="34" charset="0"/>
              <a:cs typeface="Arial" panose="020B0604020202020204" pitchFamily="34" charset="0"/>
            </a:endParaRPr>
          </a:p>
          <a:p>
            <a:pPr marL="0" indent="0" algn="ctr">
              <a:buNone/>
            </a:pPr>
            <a:r>
              <a:rPr lang="en-GB" sz="3600" b="1" dirty="0">
                <a:solidFill>
                  <a:schemeClr val="bg1"/>
                </a:solidFill>
                <a:latin typeface="Arial" panose="020B0604020202020204" pitchFamily="34" charset="0"/>
                <a:cs typeface="Arial" panose="020B0604020202020204" pitchFamily="34" charset="0"/>
              </a:rPr>
              <a:t>Inequalities and people with a learning disability</a:t>
            </a:r>
            <a:endParaRPr lang="en-GB" sz="3600"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5A665DD1-D1A1-3746-9C40-EABFCEBFD8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360" y="199881"/>
            <a:ext cx="2048339" cy="453545"/>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74797" y="942024"/>
            <a:ext cx="4279763" cy="4273666"/>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322891" y="1306852"/>
            <a:ext cx="3383573" cy="3383573"/>
          </a:xfrm>
          <a:prstGeom prst="rect">
            <a:avLst/>
          </a:prstGeom>
        </p:spPr>
      </p:pic>
    </p:spTree>
    <p:extLst>
      <p:ext uri="{BB962C8B-B14F-4D97-AF65-F5344CB8AC3E}">
        <p14:creationId xmlns:p14="http://schemas.microsoft.com/office/powerpoint/2010/main" val="1121353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8474"/>
            <a:ext cx="7024359" cy="646331"/>
          </a:xfrm>
          <a:prstGeom prst="rect">
            <a:avLst/>
          </a:prstGeom>
        </p:spPr>
        <p:txBody>
          <a:bodyPr wrap="none">
            <a:spAutoFit/>
          </a:bodyPr>
          <a:lstStyle/>
          <a:p>
            <a:r>
              <a:rPr lang="en-GB" sz="3600" b="1" dirty="0">
                <a:solidFill>
                  <a:schemeClr val="bg1"/>
                </a:solidFill>
                <a:latin typeface="Arial" panose="020B0604020202020204" pitchFamily="34" charset="0"/>
                <a:cs typeface="Arial" panose="020B0604020202020204" pitchFamily="34" charset="0"/>
              </a:rPr>
              <a:t>Virtual Learning Environment </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67000" y="1475707"/>
            <a:ext cx="5911332" cy="4588452"/>
          </a:xfrm>
          <a:prstGeom prst="rect">
            <a:avLst/>
          </a:prstGeom>
        </p:spPr>
      </p:pic>
    </p:spTree>
    <p:extLst>
      <p:ext uri="{BB962C8B-B14F-4D97-AF65-F5344CB8AC3E}">
        <p14:creationId xmlns:p14="http://schemas.microsoft.com/office/powerpoint/2010/main" val="11083164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11" name="Rectangle 10"/>
          <p:cNvSpPr/>
          <p:nvPr/>
        </p:nvSpPr>
        <p:spPr>
          <a:xfrm>
            <a:off x="158081" y="182198"/>
            <a:ext cx="8650014"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Learning from the evidence……….</a:t>
            </a:r>
          </a:p>
        </p:txBody>
      </p:sp>
      <p:sp>
        <p:nvSpPr>
          <p:cNvPr id="14" name="Rectangle 13"/>
          <p:cNvSpPr/>
          <p:nvPr/>
        </p:nvSpPr>
        <p:spPr>
          <a:xfrm>
            <a:off x="5360596" y="2325456"/>
            <a:ext cx="6025213" cy="3170099"/>
          </a:xfrm>
          <a:prstGeom prst="rect">
            <a:avLst/>
          </a:prstGeom>
        </p:spPr>
        <p:txBody>
          <a:bodyPr wrap="square">
            <a:spAutoFit/>
          </a:bodyPr>
          <a:lstStyle/>
          <a:p>
            <a:r>
              <a:rPr lang="en-GB" sz="2800" b="1" i="1" dirty="0">
                <a:solidFill>
                  <a:srgbClr val="2C5666"/>
                </a:solidFill>
                <a:latin typeface="Arial" panose="020B0604020202020204" pitchFamily="34" charset="0"/>
                <a:cs typeface="Arial" panose="020B0604020202020204" pitchFamily="34" charset="0"/>
              </a:rPr>
              <a:t>Consider</a:t>
            </a:r>
          </a:p>
          <a:p>
            <a:endParaRPr lang="en-GB" sz="2800" b="1" i="1" dirty="0">
              <a:solidFill>
                <a:srgbClr val="2C5666"/>
              </a:solidFill>
              <a:latin typeface="Arial" panose="020B0604020202020204" pitchFamily="34" charset="0"/>
              <a:cs typeface="Arial" panose="020B0604020202020204" pitchFamily="34" charset="0"/>
            </a:endParaRPr>
          </a:p>
          <a:p>
            <a:r>
              <a:rPr lang="en-GB" sz="2800" dirty="0">
                <a:solidFill>
                  <a:srgbClr val="2C5666"/>
                </a:solidFill>
                <a:latin typeface="Arial" panose="020B0604020202020204" pitchFamily="34" charset="0"/>
                <a:cs typeface="Arial" panose="020B0604020202020204" pitchFamily="34" charset="0"/>
              </a:rPr>
              <a:t>What have you learnt before and during the COVID-19 pandemic for those you support? </a:t>
            </a:r>
          </a:p>
          <a:p>
            <a:endParaRPr lang="en-GB" sz="3200" i="1" dirty="0">
              <a:solidFill>
                <a:srgbClr val="002060"/>
              </a:solidFill>
            </a:endParaRPr>
          </a:p>
          <a:p>
            <a:pPr marL="171450" indent="-171450">
              <a:buFont typeface="Arial" panose="020B0604020202020204" pitchFamily="34" charset="0"/>
              <a:buChar char="•"/>
            </a:pPr>
            <a:endParaRPr lang="en-GB" sz="2800" i="1"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2602" y="2003617"/>
            <a:ext cx="3593699" cy="3601123"/>
          </a:xfrm>
          <a:prstGeom prst="rect">
            <a:avLst/>
          </a:prstGeom>
        </p:spPr>
      </p:pic>
    </p:spTree>
    <p:extLst>
      <p:ext uri="{BB962C8B-B14F-4D97-AF65-F5344CB8AC3E}">
        <p14:creationId xmlns:p14="http://schemas.microsoft.com/office/powerpoint/2010/main" val="12834545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7043" y="116114"/>
            <a:ext cx="8650014"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Covid-19 Pandemic Welsh Perspective</a:t>
            </a:r>
          </a:p>
        </p:txBody>
      </p:sp>
      <p:sp>
        <p:nvSpPr>
          <p:cNvPr id="4" name="Rectangle 3"/>
          <p:cNvSpPr/>
          <p:nvPr/>
        </p:nvSpPr>
        <p:spPr>
          <a:xfrm>
            <a:off x="5093640" y="2478531"/>
            <a:ext cx="6640945" cy="2308324"/>
          </a:xfrm>
          <a:prstGeom prst="rect">
            <a:avLst/>
          </a:prstGeom>
        </p:spPr>
        <p:txBody>
          <a:bodyPr wrap="square">
            <a:spAutoFit/>
          </a:bodyPr>
          <a:lstStyle/>
          <a:p>
            <a:r>
              <a:rPr lang="en-GB" sz="2400" dirty="0">
                <a:solidFill>
                  <a:srgbClr val="2C5666"/>
                </a:solidFill>
                <a:latin typeface="Arial" panose="020B0604020202020204" pitchFamily="34" charset="0"/>
                <a:cs typeface="Arial" panose="020B0604020202020204" pitchFamily="34" charset="0"/>
              </a:rPr>
              <a:t>Report published by Public Health Wales(2020</a:t>
            </a:r>
            <a:r>
              <a:rPr lang="en-GB" sz="2400" b="1" dirty="0">
                <a:solidFill>
                  <a:srgbClr val="2C5666"/>
                </a:solidFill>
                <a:latin typeface="Arial" panose="020B0604020202020204" pitchFamily="34" charset="0"/>
                <a:cs typeface="Arial" panose="020B0604020202020204" pitchFamily="34" charset="0"/>
              </a:rPr>
              <a:t>) ‘COVID-19-related deaths in Wales amongst People with Learning Disabilities from 1st March to 26th May 2020’</a:t>
            </a:r>
            <a:r>
              <a:rPr lang="en-GB" sz="2400" dirty="0">
                <a:solidFill>
                  <a:srgbClr val="2C5666"/>
                </a:solidFill>
                <a:latin typeface="Arial" panose="020B0604020202020204" pitchFamily="34" charset="0"/>
                <a:cs typeface="Arial" panose="020B0604020202020204" pitchFamily="34" charset="0"/>
              </a:rPr>
              <a:t> identified people with a learning disability are more likely to die from COVID-19 than the general population. </a:t>
            </a:r>
            <a:r>
              <a:rPr lang="en-GB" sz="1600" dirty="0"/>
              <a:t>   </a:t>
            </a:r>
            <a:endParaRPr lang="en-GB" sz="1600" i="1" dirty="0"/>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9071" y="1454770"/>
            <a:ext cx="3558550" cy="4355846"/>
          </a:xfrm>
          <a:prstGeom prst="rect">
            <a:avLst/>
          </a:prstGeom>
        </p:spPr>
      </p:pic>
    </p:spTree>
    <p:extLst>
      <p:ext uri="{BB962C8B-B14F-4D97-AF65-F5344CB8AC3E}">
        <p14:creationId xmlns:p14="http://schemas.microsoft.com/office/powerpoint/2010/main" val="14769630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7043" y="116114"/>
            <a:ext cx="8650014"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Covid-19 Pandemic Welsh Perspective</a:t>
            </a:r>
          </a:p>
        </p:txBody>
      </p:sp>
      <p:sp>
        <p:nvSpPr>
          <p:cNvPr id="4" name="Rectangle 3"/>
          <p:cNvSpPr/>
          <p:nvPr/>
        </p:nvSpPr>
        <p:spPr>
          <a:xfrm>
            <a:off x="4981099" y="1092551"/>
            <a:ext cx="6640945" cy="3570208"/>
          </a:xfrm>
          <a:prstGeom prst="rect">
            <a:avLst/>
          </a:prstGeom>
        </p:spPr>
        <p:txBody>
          <a:bodyPr wrap="square">
            <a:spAutoFit/>
          </a:bodyPr>
          <a:lstStyle/>
          <a:p>
            <a:endParaRPr lang="en-GB" dirty="0"/>
          </a:p>
          <a:p>
            <a:r>
              <a:rPr lang="en-GB" sz="2000" dirty="0">
                <a:solidFill>
                  <a:srgbClr val="2C5666"/>
                </a:solidFill>
                <a:latin typeface="Arial" panose="020B0604020202020204" pitchFamily="34" charset="0"/>
                <a:cs typeface="Arial" panose="020B0604020202020204" pitchFamily="34" charset="0"/>
              </a:rPr>
              <a:t>Public Health Wales suggests this is about 20 to 26 more deaths than they would find in 15,000 people without a learning disability.</a:t>
            </a:r>
          </a:p>
          <a:p>
            <a:endParaRPr lang="en-GB" sz="2000" dirty="0">
              <a:solidFill>
                <a:srgbClr val="2C5666"/>
              </a:solidFill>
              <a:latin typeface="Arial" panose="020B0604020202020204" pitchFamily="34" charset="0"/>
              <a:cs typeface="Arial" panose="020B0604020202020204" pitchFamily="34" charset="0"/>
            </a:endParaRPr>
          </a:p>
          <a:p>
            <a:r>
              <a:rPr lang="en-GB" sz="2000" dirty="0">
                <a:solidFill>
                  <a:srgbClr val="2C5666"/>
                </a:solidFill>
                <a:latin typeface="Arial" panose="020B0604020202020204" pitchFamily="34" charset="0"/>
                <a:cs typeface="Arial" panose="020B0604020202020204" pitchFamily="34" charset="0"/>
              </a:rPr>
              <a:t>But people with a learning disability generally die earlier and more often from many other causes, not just coronavirus (COVID-19).</a:t>
            </a:r>
          </a:p>
          <a:p>
            <a:endParaRPr lang="en-GB" sz="2000" dirty="0">
              <a:solidFill>
                <a:srgbClr val="2C5666"/>
              </a:solidFill>
              <a:latin typeface="Arial" panose="020B0604020202020204" pitchFamily="34" charset="0"/>
              <a:cs typeface="Arial" panose="020B0604020202020204" pitchFamily="34" charset="0"/>
            </a:endParaRPr>
          </a:p>
          <a:p>
            <a:pPr algn="r"/>
            <a:endParaRPr lang="en-GB" sz="1600" dirty="0"/>
          </a:p>
          <a:p>
            <a:pPr algn="r"/>
            <a:endParaRPr lang="en-GB" sz="1600" dirty="0"/>
          </a:p>
          <a:p>
            <a:pPr algn="r"/>
            <a:r>
              <a:rPr lang="en-GB" sz="1600" dirty="0"/>
              <a:t>   </a:t>
            </a:r>
            <a:endParaRPr lang="en-GB" sz="1600" i="1" dirty="0"/>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9071" y="1454770"/>
            <a:ext cx="3558550" cy="4355846"/>
          </a:xfrm>
          <a:prstGeom prst="rect">
            <a:avLst/>
          </a:prstGeom>
        </p:spPr>
      </p:pic>
    </p:spTree>
    <p:extLst>
      <p:ext uri="{BB962C8B-B14F-4D97-AF65-F5344CB8AC3E}">
        <p14:creationId xmlns:p14="http://schemas.microsoft.com/office/powerpoint/2010/main" val="30571312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7043" y="116114"/>
            <a:ext cx="8650014"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Covid-19 Pandemic Welsh Perspective</a:t>
            </a:r>
          </a:p>
        </p:txBody>
      </p:sp>
      <p:sp>
        <p:nvSpPr>
          <p:cNvPr id="4" name="Rectangle 3"/>
          <p:cNvSpPr/>
          <p:nvPr/>
        </p:nvSpPr>
        <p:spPr>
          <a:xfrm>
            <a:off x="4981099" y="1092551"/>
            <a:ext cx="6640945" cy="5416868"/>
          </a:xfrm>
          <a:prstGeom prst="rect">
            <a:avLst/>
          </a:prstGeom>
        </p:spPr>
        <p:txBody>
          <a:bodyPr wrap="square">
            <a:spAutoFit/>
          </a:bodyPr>
          <a:lstStyle/>
          <a:p>
            <a:endParaRPr lang="en-GB" dirty="0"/>
          </a:p>
          <a:p>
            <a:r>
              <a:rPr lang="en-GB" sz="2000" dirty="0">
                <a:solidFill>
                  <a:srgbClr val="2C5666"/>
                </a:solidFill>
                <a:latin typeface="Arial" panose="020B0604020202020204" pitchFamily="34" charset="0"/>
                <a:cs typeface="Arial" panose="020B0604020202020204" pitchFamily="34" charset="0"/>
              </a:rPr>
              <a:t>Public Health Wales suggests this is about 20 to 26 more deaths than they would find in 15,000 people without a learning disability.</a:t>
            </a:r>
          </a:p>
          <a:p>
            <a:endParaRPr lang="en-GB" sz="2000" dirty="0">
              <a:solidFill>
                <a:srgbClr val="2C5666"/>
              </a:solidFill>
              <a:latin typeface="Arial" panose="020B0604020202020204" pitchFamily="34" charset="0"/>
              <a:cs typeface="Arial" panose="020B0604020202020204" pitchFamily="34" charset="0"/>
            </a:endParaRPr>
          </a:p>
          <a:p>
            <a:r>
              <a:rPr lang="en-GB" sz="2000" dirty="0">
                <a:solidFill>
                  <a:srgbClr val="2C5666"/>
                </a:solidFill>
                <a:latin typeface="Arial" panose="020B0604020202020204" pitchFamily="34" charset="0"/>
                <a:cs typeface="Arial" panose="020B0604020202020204" pitchFamily="34" charset="0"/>
              </a:rPr>
              <a:t>But people with a learning disability generally die earlier and more often from many other causes, not just coronavirus (COVID-19).</a:t>
            </a:r>
          </a:p>
          <a:p>
            <a:endParaRPr lang="en-GB" sz="2000" dirty="0">
              <a:solidFill>
                <a:srgbClr val="2C5666"/>
              </a:solidFill>
              <a:latin typeface="Arial" panose="020B0604020202020204" pitchFamily="34" charset="0"/>
              <a:cs typeface="Arial" panose="020B0604020202020204" pitchFamily="34" charset="0"/>
            </a:endParaRPr>
          </a:p>
          <a:p>
            <a:r>
              <a:rPr lang="en-GB" sz="2000" dirty="0">
                <a:solidFill>
                  <a:srgbClr val="2C5666"/>
                </a:solidFill>
                <a:latin typeface="Arial" panose="020B0604020202020204" pitchFamily="34" charset="0"/>
                <a:cs typeface="Arial" panose="020B0604020202020204" pitchFamily="34" charset="0"/>
              </a:rPr>
              <a:t>This means that the extra risk of dying from coronavirus is similar for people with and without a learning disability.</a:t>
            </a:r>
          </a:p>
          <a:p>
            <a:endParaRPr lang="en-GB" sz="2000" dirty="0">
              <a:solidFill>
                <a:srgbClr val="2C5666"/>
              </a:solidFill>
              <a:latin typeface="Arial" panose="020B0604020202020204" pitchFamily="34" charset="0"/>
              <a:cs typeface="Arial" panose="020B0604020202020204" pitchFamily="34" charset="0"/>
            </a:endParaRPr>
          </a:p>
          <a:p>
            <a:r>
              <a:rPr lang="en-GB" sz="2000" dirty="0">
                <a:solidFill>
                  <a:srgbClr val="2C5666"/>
                </a:solidFill>
                <a:latin typeface="Arial" panose="020B0604020202020204" pitchFamily="34" charset="0"/>
                <a:cs typeface="Arial" panose="020B0604020202020204" pitchFamily="34" charset="0"/>
              </a:rPr>
              <a:t>Those identified were likely to be individuals with relatively severe learning disabilities and those with relatively poor physical health statuses.</a:t>
            </a:r>
          </a:p>
          <a:p>
            <a:pPr algn="r"/>
            <a:endParaRPr lang="en-GB" sz="1600" dirty="0"/>
          </a:p>
          <a:p>
            <a:pPr algn="r"/>
            <a:endParaRPr lang="en-GB" sz="1600" dirty="0"/>
          </a:p>
          <a:p>
            <a:pPr algn="r"/>
            <a:r>
              <a:rPr lang="en-GB" sz="1600" dirty="0"/>
              <a:t>   </a:t>
            </a:r>
            <a:endParaRPr lang="en-GB" sz="1600" i="1" dirty="0"/>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9071" y="1454770"/>
            <a:ext cx="3558550" cy="4355846"/>
          </a:xfrm>
          <a:prstGeom prst="rect">
            <a:avLst/>
          </a:prstGeom>
        </p:spPr>
      </p:pic>
    </p:spTree>
    <p:extLst>
      <p:ext uri="{BB962C8B-B14F-4D97-AF65-F5344CB8AC3E}">
        <p14:creationId xmlns:p14="http://schemas.microsoft.com/office/powerpoint/2010/main" val="30558744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8184" y="2058407"/>
            <a:ext cx="4834977" cy="3277184"/>
          </a:xfrm>
          <a:prstGeom prst="rect">
            <a:avLst/>
          </a:prstGeom>
        </p:spPr>
      </p:pic>
      <p:sp>
        <p:nvSpPr>
          <p:cNvPr id="3" name="TextBox 2"/>
          <p:cNvSpPr txBox="1"/>
          <p:nvPr/>
        </p:nvSpPr>
        <p:spPr>
          <a:xfrm>
            <a:off x="6610466" y="2058407"/>
            <a:ext cx="4707925" cy="3416320"/>
          </a:xfrm>
          <a:prstGeom prst="rect">
            <a:avLst/>
          </a:prstGeom>
          <a:noFill/>
        </p:spPr>
        <p:txBody>
          <a:bodyPr wrap="square" rtlCol="0">
            <a:spAutoFit/>
          </a:bodyPr>
          <a:lstStyle/>
          <a:p>
            <a:r>
              <a:rPr lang="en-GB" sz="2400" b="1" dirty="0">
                <a:solidFill>
                  <a:srgbClr val="2C5666"/>
                </a:solidFill>
                <a:latin typeface="Arial" panose="020B0604020202020204" pitchFamily="34" charset="0"/>
                <a:cs typeface="Arial" panose="020B0604020202020204" pitchFamily="34" charset="0"/>
              </a:rPr>
              <a:t>Paper commissioned: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Learning Disability Improvement Cymru utilising the HEF.</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To capture the impact of the COVID-19 outbreak and lockdown (after August 2019 to June/ July 2020).   </a:t>
            </a:r>
          </a:p>
        </p:txBody>
      </p:sp>
    </p:spTree>
    <p:extLst>
      <p:ext uri="{BB962C8B-B14F-4D97-AF65-F5344CB8AC3E}">
        <p14:creationId xmlns:p14="http://schemas.microsoft.com/office/powerpoint/2010/main" val="33738913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8184" y="2058407"/>
            <a:ext cx="4834977" cy="3277184"/>
          </a:xfrm>
          <a:prstGeom prst="rect">
            <a:avLst/>
          </a:prstGeom>
        </p:spPr>
      </p:pic>
      <p:sp>
        <p:nvSpPr>
          <p:cNvPr id="3" name="TextBox 2"/>
          <p:cNvSpPr txBox="1"/>
          <p:nvPr/>
        </p:nvSpPr>
        <p:spPr>
          <a:xfrm>
            <a:off x="6610466" y="2358171"/>
            <a:ext cx="4707925" cy="2677656"/>
          </a:xfrm>
          <a:prstGeom prst="rect">
            <a:avLst/>
          </a:prstGeom>
          <a:noFill/>
        </p:spPr>
        <p:txBody>
          <a:bodyPr wrap="square" rtlCol="0">
            <a:spAutoFit/>
          </a:bodyPr>
          <a:lstStyle/>
          <a:p>
            <a:r>
              <a:rPr lang="en-GB" sz="2800" b="1" dirty="0">
                <a:solidFill>
                  <a:srgbClr val="2C5666"/>
                </a:solidFill>
                <a:latin typeface="Arial" panose="020B0604020202020204" pitchFamily="34" charset="0"/>
                <a:cs typeface="Arial" panose="020B0604020202020204" pitchFamily="34" charset="0"/>
              </a:rPr>
              <a:t>Deterioration in two areas: </a:t>
            </a:r>
          </a:p>
          <a:p>
            <a:endParaRPr lang="en-GB" sz="2800" dirty="0">
              <a:solidFill>
                <a:srgbClr val="2C5666"/>
              </a:solidFill>
              <a:latin typeface="Arial" panose="020B0604020202020204" pitchFamily="34" charset="0"/>
              <a:cs typeface="Arial" panose="020B0604020202020204" pitchFamily="34" charset="0"/>
            </a:endParaRPr>
          </a:p>
          <a:p>
            <a:r>
              <a:rPr lang="en-GB" sz="2800" dirty="0">
                <a:solidFill>
                  <a:srgbClr val="2C5666"/>
                </a:solidFill>
                <a:latin typeface="Arial" panose="020B0604020202020204" pitchFamily="34" charset="0"/>
                <a:cs typeface="Arial" panose="020B0604020202020204" pitchFamily="34" charset="0"/>
              </a:rPr>
              <a:t>Understanding &amp; Choices </a:t>
            </a:r>
          </a:p>
          <a:p>
            <a:endParaRPr lang="en-GB" sz="2800" dirty="0">
              <a:solidFill>
                <a:srgbClr val="2C5666"/>
              </a:solidFill>
              <a:latin typeface="Arial" panose="020B0604020202020204" pitchFamily="34" charset="0"/>
              <a:cs typeface="Arial" panose="020B0604020202020204" pitchFamily="34" charset="0"/>
            </a:endParaRPr>
          </a:p>
          <a:p>
            <a:r>
              <a:rPr lang="en-GB" sz="2800" dirty="0">
                <a:solidFill>
                  <a:srgbClr val="2C5666"/>
                </a:solidFill>
                <a:latin typeface="Arial" panose="020B0604020202020204" pitchFamily="34" charset="0"/>
                <a:cs typeface="Arial" panose="020B0604020202020204" pitchFamily="34" charset="0"/>
              </a:rPr>
              <a:t>Communicating Health Needs    </a:t>
            </a:r>
          </a:p>
        </p:txBody>
      </p:sp>
    </p:spTree>
    <p:extLst>
      <p:ext uri="{BB962C8B-B14F-4D97-AF65-F5344CB8AC3E}">
        <p14:creationId xmlns:p14="http://schemas.microsoft.com/office/powerpoint/2010/main" val="10060249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8184" y="2058407"/>
            <a:ext cx="4834977" cy="3277184"/>
          </a:xfrm>
          <a:prstGeom prst="rect">
            <a:avLst/>
          </a:prstGeom>
        </p:spPr>
      </p:pic>
      <p:sp>
        <p:nvSpPr>
          <p:cNvPr id="3" name="TextBox 2"/>
          <p:cNvSpPr txBox="1"/>
          <p:nvPr/>
        </p:nvSpPr>
        <p:spPr>
          <a:xfrm>
            <a:off x="6501978" y="1496396"/>
            <a:ext cx="4707925" cy="4401205"/>
          </a:xfrm>
          <a:prstGeom prst="rect">
            <a:avLst/>
          </a:prstGeom>
          <a:noFill/>
        </p:spPr>
        <p:txBody>
          <a:bodyPr wrap="square" rtlCol="0">
            <a:spAutoFit/>
          </a:bodyPr>
          <a:lstStyle/>
          <a:p>
            <a:r>
              <a:rPr lang="en-GB" sz="2800" dirty="0">
                <a:solidFill>
                  <a:srgbClr val="2C5666"/>
                </a:solidFill>
                <a:latin typeface="Arial" panose="020B0604020202020204" pitchFamily="34" charset="0"/>
                <a:cs typeface="Arial" panose="020B0604020202020204" pitchFamily="34" charset="0"/>
              </a:rPr>
              <a:t>Interestingly, some areas remain static, despite restrictions imposed across the nation…..?</a:t>
            </a:r>
          </a:p>
          <a:p>
            <a:endParaRPr lang="en-GB" sz="2800" dirty="0">
              <a:solidFill>
                <a:srgbClr val="2C5666"/>
              </a:solidFill>
              <a:latin typeface="Arial" panose="020B0604020202020204" pitchFamily="34" charset="0"/>
              <a:cs typeface="Arial" panose="020B0604020202020204" pitchFamily="34" charset="0"/>
            </a:endParaRPr>
          </a:p>
          <a:p>
            <a:r>
              <a:rPr lang="en-GB" sz="2800" b="1" dirty="0">
                <a:solidFill>
                  <a:srgbClr val="2C5666"/>
                </a:solidFill>
                <a:latin typeface="Arial" panose="020B0604020202020204" pitchFamily="34" charset="0"/>
                <a:cs typeface="Arial" panose="020B0604020202020204" pitchFamily="34" charset="0"/>
              </a:rPr>
              <a:t>Areas: </a:t>
            </a:r>
          </a:p>
          <a:p>
            <a:r>
              <a:rPr lang="en-GB" sz="2800" dirty="0">
                <a:solidFill>
                  <a:srgbClr val="2C5666"/>
                </a:solidFill>
                <a:latin typeface="Arial" panose="020B0604020202020204" pitchFamily="34" charset="0"/>
                <a:cs typeface="Arial" panose="020B0604020202020204" pitchFamily="34" charset="0"/>
              </a:rPr>
              <a:t>Social contact</a:t>
            </a:r>
          </a:p>
          <a:p>
            <a:r>
              <a:rPr lang="en-GB" sz="2800" dirty="0">
                <a:solidFill>
                  <a:srgbClr val="2C5666"/>
                </a:solidFill>
                <a:latin typeface="Arial" panose="020B0604020202020204" pitchFamily="34" charset="0"/>
                <a:cs typeface="Arial" panose="020B0604020202020204" pitchFamily="34" charset="0"/>
              </a:rPr>
              <a:t>Community presence</a:t>
            </a:r>
          </a:p>
          <a:p>
            <a:r>
              <a:rPr lang="en-GB" sz="2800" dirty="0">
                <a:solidFill>
                  <a:srgbClr val="2C5666"/>
                </a:solidFill>
                <a:latin typeface="Arial" panose="020B0604020202020204" pitchFamily="34" charset="0"/>
                <a:cs typeface="Arial" panose="020B0604020202020204" pitchFamily="34" charset="0"/>
              </a:rPr>
              <a:t>Work practices &amp; activities.  </a:t>
            </a:r>
          </a:p>
          <a:p>
            <a:r>
              <a:rPr lang="en-GB" sz="2800" dirty="0">
                <a:solidFill>
                  <a:srgbClr val="2C5666"/>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701129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3710" y="1089964"/>
            <a:ext cx="3822523" cy="3389670"/>
          </a:xfrm>
          <a:prstGeom prst="rect">
            <a:avLst/>
          </a:prstGeom>
        </p:spPr>
      </p:pic>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13" name="Rectangle 12"/>
          <p:cNvSpPr/>
          <p:nvPr/>
        </p:nvSpPr>
        <p:spPr>
          <a:xfrm>
            <a:off x="6938932" y="1459296"/>
            <a:ext cx="4317961" cy="3970318"/>
          </a:xfrm>
          <a:prstGeom prst="rect">
            <a:avLst/>
          </a:prstGeom>
        </p:spPr>
        <p:txBody>
          <a:bodyPr wrap="square">
            <a:spAutoFit/>
          </a:bodyPr>
          <a:lstStyle/>
          <a:p>
            <a:pPr algn="ctr"/>
            <a:r>
              <a:rPr lang="en-GB" sz="2800" dirty="0">
                <a:solidFill>
                  <a:srgbClr val="2C5666"/>
                </a:solidFill>
                <a:latin typeface="Arial" panose="020B0604020202020204" pitchFamily="34" charset="0"/>
                <a:cs typeface="Arial" panose="020B0604020202020204" pitchFamily="34" charset="0"/>
              </a:rPr>
              <a:t>The gap is widening for health inequalities across the UK for all vulnerable groups of people.</a:t>
            </a:r>
          </a:p>
          <a:p>
            <a:pPr algn="ctr"/>
            <a:endParaRPr lang="en-GB" sz="2800" b="1" i="1" dirty="0">
              <a:solidFill>
                <a:srgbClr val="2C5666"/>
              </a:solidFill>
              <a:latin typeface="Arial" panose="020B0604020202020204" pitchFamily="34" charset="0"/>
              <a:cs typeface="Arial" panose="020B0604020202020204" pitchFamily="34" charset="0"/>
            </a:endParaRPr>
          </a:p>
          <a:p>
            <a:pPr algn="ctr"/>
            <a:endParaRPr lang="en-GB" sz="2800" b="1" i="1" dirty="0">
              <a:solidFill>
                <a:srgbClr val="2C5666"/>
              </a:solidFill>
              <a:latin typeface="Arial" panose="020B0604020202020204" pitchFamily="34" charset="0"/>
              <a:cs typeface="Arial" panose="020B0604020202020204" pitchFamily="34" charset="0"/>
            </a:endParaRPr>
          </a:p>
          <a:p>
            <a:pPr algn="ctr"/>
            <a:r>
              <a:rPr lang="en-GB" sz="2800" b="1" i="1" dirty="0">
                <a:solidFill>
                  <a:srgbClr val="2C5666"/>
                </a:solidFill>
                <a:latin typeface="Arial" panose="020B0604020202020204" pitchFamily="34" charset="0"/>
                <a:cs typeface="Arial" panose="020B0604020202020204" pitchFamily="34" charset="0"/>
              </a:rPr>
              <a:t>People with a learning disability fall into these vulnerable groups.</a:t>
            </a:r>
          </a:p>
        </p:txBody>
      </p:sp>
      <p:sp>
        <p:nvSpPr>
          <p:cNvPr id="2" name="Rectangle 1"/>
          <p:cNvSpPr/>
          <p:nvPr/>
        </p:nvSpPr>
        <p:spPr>
          <a:xfrm>
            <a:off x="276861" y="1089964"/>
            <a:ext cx="184731" cy="369332"/>
          </a:xfrm>
          <a:prstGeom prst="rect">
            <a:avLst/>
          </a:prstGeom>
        </p:spPr>
        <p:txBody>
          <a:bodyPr wrap="none">
            <a:spAutoFit/>
          </a:bodyPr>
          <a:lstStyle/>
          <a:p>
            <a:endParaRPr lang="en-GB" dirty="0"/>
          </a:p>
        </p:txBody>
      </p:sp>
      <p:sp>
        <p:nvSpPr>
          <p:cNvPr id="7" name="Rectangle 6"/>
          <p:cNvSpPr/>
          <p:nvPr/>
        </p:nvSpPr>
        <p:spPr>
          <a:xfrm>
            <a:off x="297938" y="113083"/>
            <a:ext cx="8814531"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Learning from the evidence……..</a:t>
            </a:r>
          </a:p>
        </p:txBody>
      </p:sp>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92576" y="2709845"/>
            <a:ext cx="2703089" cy="3815707"/>
          </a:xfrm>
          <a:prstGeom prst="rect">
            <a:avLst/>
          </a:prstGeom>
        </p:spPr>
      </p:pic>
    </p:spTree>
    <p:extLst>
      <p:ext uri="{BB962C8B-B14F-4D97-AF65-F5344CB8AC3E}">
        <p14:creationId xmlns:p14="http://schemas.microsoft.com/office/powerpoint/2010/main" val="14713231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2" name="Rectangle 1"/>
          <p:cNvSpPr/>
          <p:nvPr/>
        </p:nvSpPr>
        <p:spPr>
          <a:xfrm>
            <a:off x="276861" y="1089964"/>
            <a:ext cx="184731" cy="369332"/>
          </a:xfrm>
          <a:prstGeom prst="rect">
            <a:avLst/>
          </a:prstGeom>
        </p:spPr>
        <p:txBody>
          <a:bodyPr wrap="none">
            <a:spAutoFit/>
          </a:bodyPr>
          <a:lstStyle/>
          <a:p>
            <a:endParaRPr lang="en-GB" dirty="0"/>
          </a:p>
        </p:txBody>
      </p:sp>
      <p:sp>
        <p:nvSpPr>
          <p:cNvPr id="7" name="Rectangle 6"/>
          <p:cNvSpPr/>
          <p:nvPr/>
        </p:nvSpPr>
        <p:spPr>
          <a:xfrm>
            <a:off x="297938" y="113083"/>
            <a:ext cx="8814531"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Learning from the evidence……..</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74661" y="1274630"/>
            <a:ext cx="5717314" cy="5069899"/>
          </a:xfrm>
          <a:prstGeom prst="rect">
            <a:avLst/>
          </a:prstGeom>
        </p:spPr>
      </p:pic>
    </p:spTree>
    <p:extLst>
      <p:ext uri="{BB962C8B-B14F-4D97-AF65-F5344CB8AC3E}">
        <p14:creationId xmlns:p14="http://schemas.microsoft.com/office/powerpoint/2010/main" val="6789503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69427" y="2477294"/>
            <a:ext cx="5268687" cy="1938992"/>
          </a:xfrm>
          <a:prstGeom prst="rect">
            <a:avLst/>
          </a:prstGeom>
          <a:noFill/>
        </p:spPr>
        <p:txBody>
          <a:bodyPr wrap="square" rtlCol="0">
            <a:spAutoFit/>
          </a:bodyPr>
          <a:lstStyle/>
          <a:p>
            <a:r>
              <a:rPr lang="en-GB" sz="2400" dirty="0">
                <a:solidFill>
                  <a:srgbClr val="2C5666"/>
                </a:solidFill>
                <a:latin typeface="Arial" panose="020B0604020202020204" pitchFamily="34" charset="0"/>
                <a:cs typeface="Arial" panose="020B0604020202020204" pitchFamily="34" charset="0"/>
              </a:rPr>
              <a:t>How do we prevent the gap widening for health inequalities across the UK for vulnerable groups of people, such as people with a learning disability and their families? </a:t>
            </a:r>
          </a:p>
        </p:txBody>
      </p:sp>
      <p:sp>
        <p:nvSpPr>
          <p:cNvPr id="4" name="Rectangle 3"/>
          <p:cNvSpPr/>
          <p:nvPr/>
        </p:nvSpPr>
        <p:spPr>
          <a:xfrm>
            <a:off x="237043" y="116114"/>
            <a:ext cx="8650014"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How........</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7175" y="1509651"/>
            <a:ext cx="4344884" cy="4344884"/>
          </a:xfrm>
          <a:prstGeom prst="rect">
            <a:avLst/>
          </a:prstGeom>
        </p:spPr>
      </p:pic>
    </p:spTree>
    <p:extLst>
      <p:ext uri="{BB962C8B-B14F-4D97-AF65-F5344CB8AC3E}">
        <p14:creationId xmlns:p14="http://schemas.microsoft.com/office/powerpoint/2010/main" val="1304730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8474"/>
            <a:ext cx="7024359" cy="646331"/>
          </a:xfrm>
          <a:prstGeom prst="rect">
            <a:avLst/>
          </a:prstGeom>
        </p:spPr>
        <p:txBody>
          <a:bodyPr wrap="none">
            <a:spAutoFit/>
          </a:bodyPr>
          <a:lstStyle/>
          <a:p>
            <a:r>
              <a:rPr lang="en-GB" sz="3600" b="1" dirty="0">
                <a:solidFill>
                  <a:schemeClr val="bg1"/>
                </a:solidFill>
                <a:latin typeface="Arial" panose="020B0604020202020204" pitchFamily="34" charset="0"/>
                <a:cs typeface="Arial" panose="020B0604020202020204" pitchFamily="34" charset="0"/>
              </a:rPr>
              <a:t>Virtual Learning Environment </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1353789"/>
            <a:ext cx="5453954" cy="4233429"/>
          </a:xfrm>
          <a:prstGeom prst="rect">
            <a:avLst/>
          </a:prstGeom>
        </p:spPr>
      </p:pic>
      <p:sp>
        <p:nvSpPr>
          <p:cNvPr id="4" name="Rectangle 3"/>
          <p:cNvSpPr/>
          <p:nvPr/>
        </p:nvSpPr>
        <p:spPr>
          <a:xfrm>
            <a:off x="5775961" y="744805"/>
            <a:ext cx="6075614" cy="6186309"/>
          </a:xfrm>
          <a:prstGeom prst="rect">
            <a:avLst/>
          </a:prstGeom>
        </p:spPr>
        <p:txBody>
          <a:bodyPr wrap="square">
            <a:spAutoFit/>
          </a:bodyPr>
          <a:lstStyle/>
          <a:p>
            <a:endParaRPr lang="en-GB" dirty="0">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Switch off any notifications/noises (e.g. email, mobile phones, social media).</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Headset use if possible. </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Set microphones to mute when not speaking.</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Use hand icon to indicate you would like to speak.</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Use the chat box to add questions or thoughts.</a:t>
            </a:r>
          </a:p>
          <a:p>
            <a:endParaRPr lang="en-GB" sz="2400" dirty="0">
              <a:solidFill>
                <a:srgbClr val="2C5666"/>
              </a:solidFill>
              <a:latin typeface="Arial" panose="020B0604020202020204" pitchFamily="34" charset="0"/>
              <a:cs typeface="Arial" panose="020B0604020202020204" pitchFamily="34" charset="0"/>
            </a:endParaRPr>
          </a:p>
          <a:p>
            <a:r>
              <a:rPr lang="en-GB" sz="2400" dirty="0">
                <a:solidFill>
                  <a:srgbClr val="2C5666"/>
                </a:solidFill>
                <a:latin typeface="Arial" panose="020B0604020202020204" pitchFamily="34" charset="0"/>
                <a:cs typeface="Arial" panose="020B0604020202020204" pitchFamily="34" charset="0"/>
              </a:rPr>
              <a:t>Engage and enjoy throughout </a:t>
            </a:r>
            <a:r>
              <a:rPr lang="en-GB" sz="2400" dirty="0">
                <a:solidFill>
                  <a:srgbClr val="2C5666"/>
                </a:solidFill>
                <a:latin typeface="Arial" panose="020B0604020202020204" pitchFamily="34" charset="0"/>
                <a:cs typeface="Arial" panose="020B0604020202020204" pitchFamily="34" charset="0"/>
                <a:sym typeface="Wingdings" panose="05000000000000000000" pitchFamily="2" charset="2"/>
              </a:rPr>
              <a:t></a:t>
            </a:r>
            <a:endParaRPr lang="en-GB" sz="2400" dirty="0">
              <a:solidFill>
                <a:srgbClr val="2C5666"/>
              </a:solidFill>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27913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49125" y="2905714"/>
            <a:ext cx="4825560" cy="1384995"/>
          </a:xfrm>
          <a:prstGeom prst="rect">
            <a:avLst/>
          </a:prstGeom>
        </p:spPr>
        <p:txBody>
          <a:bodyPr wrap="square">
            <a:spAutoFit/>
          </a:bodyPr>
          <a:lstStyle/>
          <a:p>
            <a:r>
              <a:rPr lang="en-US" sz="2800" dirty="0">
                <a:solidFill>
                  <a:srgbClr val="2C5666"/>
                </a:solidFill>
                <a:latin typeface="Arial" panose="020B0604020202020204" pitchFamily="34" charset="0"/>
                <a:cs typeface="Arial" panose="020B0604020202020204" pitchFamily="34" charset="0"/>
              </a:rPr>
              <a:t>The Health Equalities Framework (HEF) is an ideal vehicle to support this.</a:t>
            </a:r>
          </a:p>
        </p:txBody>
      </p:sp>
      <p:sp>
        <p:nvSpPr>
          <p:cNvPr id="3" name="Rectangle 2"/>
          <p:cNvSpPr/>
          <p:nvPr/>
        </p:nvSpPr>
        <p:spPr>
          <a:xfrm>
            <a:off x="324433" y="91140"/>
            <a:ext cx="8650014" cy="584775"/>
          </a:xfrm>
          <a:prstGeom prst="rect">
            <a:avLst/>
          </a:prstGeom>
        </p:spPr>
        <p:txBody>
          <a:bodyPr wrap="square">
            <a:spAutoFit/>
          </a:bodyPr>
          <a:lstStyle/>
          <a:p>
            <a:r>
              <a:rPr lang="en-GB" sz="3200" b="1" dirty="0">
                <a:solidFill>
                  <a:schemeClr val="bg1"/>
                </a:solidFill>
              </a:rPr>
              <a:t>Health Equalities Framework (HEF)</a:t>
            </a:r>
          </a:p>
        </p:txBody>
      </p:sp>
      <p:sp>
        <p:nvSpPr>
          <p:cNvPr id="5" name="Oval 4"/>
          <p:cNvSpPr/>
          <p:nvPr/>
        </p:nvSpPr>
        <p:spPr>
          <a:xfrm>
            <a:off x="1054348" y="1709929"/>
            <a:ext cx="3776566" cy="3776566"/>
          </a:xfrm>
          <a:prstGeom prst="ellipse">
            <a:avLst/>
          </a:prstGeom>
          <a:solidFill>
            <a:schemeClr val="bg1"/>
          </a:solidFill>
          <a:ln w="762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81449" y="2320877"/>
            <a:ext cx="2722364" cy="2616572"/>
          </a:xfrm>
          <a:prstGeom prst="rect">
            <a:avLst/>
          </a:prstGeom>
        </p:spPr>
      </p:pic>
    </p:spTree>
    <p:extLst>
      <p:ext uri="{BB962C8B-B14F-4D97-AF65-F5344CB8AC3E}">
        <p14:creationId xmlns:p14="http://schemas.microsoft.com/office/powerpoint/2010/main" val="13270359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4433" y="91140"/>
            <a:ext cx="8650014" cy="646331"/>
          </a:xfrm>
          <a:prstGeom prst="rect">
            <a:avLst/>
          </a:prstGeom>
        </p:spPr>
        <p:txBody>
          <a:bodyPr wrap="square">
            <a:spAutoFit/>
          </a:bodyPr>
          <a:lstStyle/>
          <a:p>
            <a:r>
              <a:rPr lang="en-GB" sz="3600" b="1" dirty="0">
                <a:solidFill>
                  <a:schemeClr val="bg1"/>
                </a:solidFill>
                <a:latin typeface="Arial" panose="020B0604020202020204" pitchFamily="34" charset="0"/>
                <a:cs typeface="Arial" panose="020B0604020202020204" pitchFamily="34" charset="0"/>
              </a:rPr>
              <a:t>Recap</a:t>
            </a:r>
          </a:p>
        </p:txBody>
      </p:sp>
      <p:sp>
        <p:nvSpPr>
          <p:cNvPr id="7" name="Rectangle 6"/>
          <p:cNvSpPr/>
          <p:nvPr/>
        </p:nvSpPr>
        <p:spPr>
          <a:xfrm>
            <a:off x="324433" y="1239253"/>
            <a:ext cx="11562767" cy="6432530"/>
          </a:xfrm>
          <a:prstGeom prst="rect">
            <a:avLst/>
          </a:prstGeom>
        </p:spPr>
        <p:txBody>
          <a:bodyPr wrap="square">
            <a:spAutoFit/>
          </a:bodyPr>
          <a:lstStyle/>
          <a:p>
            <a:endParaRPr lang="en-GB" sz="2400" dirty="0">
              <a:cs typeface="Arial" panose="020B0604020202020204" pitchFamily="34" charset="0"/>
            </a:endParaRPr>
          </a:p>
          <a:p>
            <a:r>
              <a:rPr lang="en-GB" sz="2800" dirty="0">
                <a:solidFill>
                  <a:schemeClr val="bg1"/>
                </a:solidFill>
                <a:latin typeface="Arial" panose="020B0604020202020204" pitchFamily="34" charset="0"/>
                <a:cs typeface="Arial" panose="020B0604020202020204" pitchFamily="34" charset="0"/>
              </a:rPr>
              <a:t>Good health matters to us all. </a:t>
            </a:r>
          </a:p>
          <a:p>
            <a:endParaRPr lang="en-GB" sz="2800" dirty="0">
              <a:solidFill>
                <a:schemeClr val="bg1"/>
              </a:solidFill>
              <a:latin typeface="Arial" panose="020B0604020202020204" pitchFamily="34" charset="0"/>
              <a:cs typeface="Arial" panose="020B0604020202020204" pitchFamily="34" charset="0"/>
            </a:endParaRPr>
          </a:p>
          <a:p>
            <a:r>
              <a:rPr lang="en-GB" sz="2800" dirty="0">
                <a:solidFill>
                  <a:schemeClr val="bg1"/>
                </a:solidFill>
                <a:latin typeface="Arial" panose="020B0604020202020204" pitchFamily="34" charset="0"/>
                <a:cs typeface="Arial" panose="020B0604020202020204" pitchFamily="34" charset="0"/>
              </a:rPr>
              <a:t>Multiple factors influence health &amp; wellbeing. </a:t>
            </a:r>
          </a:p>
          <a:p>
            <a:endParaRPr lang="en-GB" sz="2800" dirty="0">
              <a:solidFill>
                <a:schemeClr val="bg1"/>
              </a:solidFill>
              <a:latin typeface="Arial" panose="020B0604020202020204" pitchFamily="34" charset="0"/>
              <a:cs typeface="Arial" panose="020B0604020202020204" pitchFamily="34" charset="0"/>
            </a:endParaRPr>
          </a:p>
          <a:p>
            <a:r>
              <a:rPr lang="en-GB" sz="2800" dirty="0">
                <a:solidFill>
                  <a:schemeClr val="bg1"/>
                </a:solidFill>
                <a:latin typeface="Arial" panose="020B0604020202020204" pitchFamily="34" charset="0"/>
                <a:cs typeface="Arial" panose="020B0604020202020204" pitchFamily="34" charset="0"/>
              </a:rPr>
              <a:t>Inequities are avoidable. </a:t>
            </a:r>
          </a:p>
          <a:p>
            <a:endParaRPr lang="en-GB" sz="2800" dirty="0">
              <a:solidFill>
                <a:schemeClr val="bg1"/>
              </a:solidFill>
              <a:latin typeface="Arial" panose="020B0604020202020204" pitchFamily="34" charset="0"/>
              <a:cs typeface="Arial" panose="020B0604020202020204" pitchFamily="34" charset="0"/>
            </a:endParaRPr>
          </a:p>
          <a:p>
            <a:r>
              <a:rPr lang="en-GB" sz="2800" dirty="0">
                <a:solidFill>
                  <a:schemeClr val="bg1"/>
                </a:solidFill>
                <a:latin typeface="Arial" panose="020B0604020202020204" pitchFamily="34" charset="0"/>
                <a:cs typeface="Arial" panose="020B0604020202020204" pitchFamily="34" charset="0"/>
              </a:rPr>
              <a:t>People with a learning disability are at greater risk of experiencing inequalities. </a:t>
            </a:r>
          </a:p>
          <a:p>
            <a:endParaRPr lang="en-GB" sz="2800" dirty="0">
              <a:solidFill>
                <a:schemeClr val="bg1"/>
              </a:solidFill>
              <a:latin typeface="Arial" panose="020B0604020202020204" pitchFamily="34" charset="0"/>
              <a:cs typeface="Arial" panose="020B0604020202020204" pitchFamily="34" charset="0"/>
            </a:endParaRPr>
          </a:p>
          <a:p>
            <a:r>
              <a:rPr lang="en-US" sz="2800" dirty="0">
                <a:solidFill>
                  <a:schemeClr val="bg1"/>
                </a:solidFill>
                <a:latin typeface="Arial" panose="020B0604020202020204" pitchFamily="34" charset="0"/>
                <a:cs typeface="Arial" panose="020B0604020202020204" pitchFamily="34" charset="0"/>
              </a:rPr>
              <a:t>The Health Equalities Framework (HEF) is an ideal vehicle to identify health and wellbeing inequalities.</a:t>
            </a:r>
            <a:endParaRPr lang="en-US" sz="2800" b="1" i="1" dirty="0">
              <a:solidFill>
                <a:schemeClr val="bg1"/>
              </a:solidFill>
              <a:latin typeface="Arial" panose="020B0604020202020204" pitchFamily="34" charset="0"/>
              <a:cs typeface="Arial" panose="020B0604020202020204" pitchFamily="34" charset="0"/>
            </a:endParaRPr>
          </a:p>
          <a:p>
            <a:endParaRPr lang="en-GB" sz="2800" dirty="0">
              <a:solidFill>
                <a:schemeClr val="bg1"/>
              </a:solidFill>
              <a:latin typeface="Arial" panose="020B0604020202020204" pitchFamily="34" charset="0"/>
              <a:cs typeface="Arial" panose="020B0604020202020204" pitchFamily="34" charset="0"/>
            </a:endParaRPr>
          </a:p>
          <a:p>
            <a:endParaRPr lang="en-GB" sz="2800"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2400" dirty="0"/>
          </a:p>
        </p:txBody>
      </p:sp>
    </p:spTree>
    <p:extLst>
      <p:ext uri="{BB962C8B-B14F-4D97-AF65-F5344CB8AC3E}">
        <p14:creationId xmlns:p14="http://schemas.microsoft.com/office/powerpoint/2010/main" val="247029991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86865" y="778476"/>
            <a:ext cx="6963423" cy="6079524"/>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0768" y="1859692"/>
            <a:ext cx="3917092" cy="3917092"/>
          </a:xfrm>
          <a:prstGeom prst="rect">
            <a:avLst/>
          </a:prstGeom>
        </p:spPr>
      </p:pic>
      <p:sp>
        <p:nvSpPr>
          <p:cNvPr id="5" name="Rectangle 4"/>
          <p:cNvSpPr/>
          <p:nvPr/>
        </p:nvSpPr>
        <p:spPr>
          <a:xfrm>
            <a:off x="324433" y="91140"/>
            <a:ext cx="8650014" cy="646331"/>
          </a:xfrm>
          <a:prstGeom prst="rect">
            <a:avLst/>
          </a:prstGeom>
        </p:spPr>
        <p:txBody>
          <a:bodyPr wrap="square">
            <a:spAutoFit/>
          </a:bodyPr>
          <a:lstStyle/>
          <a:p>
            <a:r>
              <a:rPr lang="en-GB" sz="3600" b="1" dirty="0">
                <a:solidFill>
                  <a:schemeClr val="bg1"/>
                </a:solidFill>
              </a:rPr>
              <a:t>Any questions</a:t>
            </a:r>
          </a:p>
        </p:txBody>
      </p:sp>
    </p:spTree>
    <p:extLst>
      <p:ext uri="{BB962C8B-B14F-4D97-AF65-F5344CB8AC3E}">
        <p14:creationId xmlns:p14="http://schemas.microsoft.com/office/powerpoint/2010/main" val="23495462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455" y="209472"/>
            <a:ext cx="8650014" cy="523220"/>
          </a:xfrm>
          <a:prstGeom prst="rect">
            <a:avLst/>
          </a:prstGeom>
        </p:spPr>
        <p:txBody>
          <a:bodyPr wrap="square">
            <a:spAutoFit/>
          </a:bodyPr>
          <a:lstStyle/>
          <a:p>
            <a:r>
              <a:rPr lang="en-GB" sz="2800" b="1" dirty="0">
                <a:solidFill>
                  <a:schemeClr val="bg1"/>
                </a:solidFill>
              </a:rPr>
              <a:t>References</a:t>
            </a:r>
          </a:p>
        </p:txBody>
      </p:sp>
      <p:sp>
        <p:nvSpPr>
          <p:cNvPr id="3" name="Rectangle 2"/>
          <p:cNvSpPr/>
          <p:nvPr/>
        </p:nvSpPr>
        <p:spPr>
          <a:xfrm>
            <a:off x="462456" y="1246039"/>
            <a:ext cx="11234964" cy="4985980"/>
          </a:xfrm>
          <a:prstGeom prst="rect">
            <a:avLst/>
          </a:prstGeom>
        </p:spPr>
        <p:txBody>
          <a:bodyPr wrap="square">
            <a:spAutoFit/>
          </a:bodyPr>
          <a:lstStyle/>
          <a:p>
            <a:endParaRPr lang="en-GB" dirty="0"/>
          </a:p>
          <a:p>
            <a:pPr marL="342900" indent="-342900">
              <a:buFont typeface="Arial" panose="020B0604020202020204" pitchFamily="34" charset="0"/>
              <a:buChar char="•"/>
            </a:pPr>
            <a:r>
              <a:rPr lang="en-GB" sz="2000" dirty="0"/>
              <a:t>European Parliamentary Research Service (2020). </a:t>
            </a:r>
            <a:r>
              <a:rPr lang="en-GB" sz="2000" i="1" dirty="0"/>
              <a:t>Addressing health inequalities in the European Union Concepts, action, state of play </a:t>
            </a:r>
            <a:r>
              <a:rPr lang="en-GB" sz="2000" dirty="0"/>
              <a:t>[online] </a:t>
            </a:r>
            <a:r>
              <a:rPr lang="en-GB" sz="2000" dirty="0">
                <a:hlinkClick r:id="rId3"/>
              </a:rPr>
              <a:t>https://www.europarl.europa.eu/RegData/etudes/IDAN/2020/646182/EPRS_IDA(2020)646182_EN.pdf</a:t>
            </a:r>
            <a:r>
              <a:rPr lang="en-GB" sz="2000" dirty="0"/>
              <a:t> (Available:20/04/2021).</a:t>
            </a:r>
          </a:p>
          <a:p>
            <a:pPr marL="342900" indent="-342900">
              <a:buFont typeface="Arial" panose="020B0604020202020204" pitchFamily="34" charset="0"/>
              <a:buChar char="•"/>
            </a:pPr>
            <a:r>
              <a:rPr lang="en-GB" sz="2000" dirty="0"/>
              <a:t>Hatton, C., Glover, G., Emerson, E., and Brown, I. (2016) </a:t>
            </a:r>
            <a:r>
              <a:rPr lang="en-GB" sz="2000" i="1" dirty="0"/>
              <a:t>Learning Disabilities Observatory. People with Learning Disabilities in England 2015: Main Report</a:t>
            </a:r>
            <a:r>
              <a:rPr lang="en-GB" sz="2000" dirty="0"/>
              <a:t>. London; Public Health England.</a:t>
            </a:r>
          </a:p>
          <a:p>
            <a:pPr marL="285750" lvl="0" indent="-285750">
              <a:buFont typeface="Arial" panose="020B0604020202020204" pitchFamily="34" charset="0"/>
              <a:buChar char="•"/>
            </a:pPr>
            <a:r>
              <a:rPr lang="en-GB" sz="2000" dirty="0"/>
              <a:t>Health and its </a:t>
            </a:r>
            <a:r>
              <a:rPr lang="en-GB" sz="2000" dirty="0" err="1"/>
              <a:t>Heslop</a:t>
            </a:r>
            <a:r>
              <a:rPr lang="en-GB" sz="2000" dirty="0"/>
              <a:t>, P., Blair, P., Fleming, P., </a:t>
            </a:r>
            <a:r>
              <a:rPr lang="en-GB" sz="2000" dirty="0" err="1"/>
              <a:t>Hoghton</a:t>
            </a:r>
            <a:r>
              <a:rPr lang="en-GB" sz="2000" dirty="0"/>
              <a:t>, M., Marriott, A., and Russ, L. (2013) </a:t>
            </a:r>
            <a:r>
              <a:rPr lang="en-GB" sz="2000" i="1" dirty="0"/>
              <a:t>Confidential Inquiry into premature deaths of people with learning disabilities (CIPLOD): Final Report </a:t>
            </a:r>
            <a:r>
              <a:rPr lang="en-GB" sz="2000" dirty="0"/>
              <a:t>[online] </a:t>
            </a:r>
            <a:r>
              <a:rPr lang="en-GB" sz="2000" dirty="0">
                <a:hlinkClick r:id="rId4"/>
              </a:rPr>
              <a:t>http://www.bristol.ac.uk/media-library/sites/cipold/migrated/documents/fullfinalreport.pdf</a:t>
            </a:r>
            <a:r>
              <a:rPr lang="en-GB" sz="2000" dirty="0"/>
              <a:t>  (Available: 18/06/2020).</a:t>
            </a:r>
            <a:endParaRPr lang="en-GB" sz="2000" dirty="0">
              <a:solidFill>
                <a:srgbClr val="FF0000"/>
              </a:solidFill>
            </a:endParaRPr>
          </a:p>
          <a:p>
            <a:pPr marL="285750" indent="-285750">
              <a:buFont typeface="Arial" panose="020B0604020202020204" pitchFamily="34" charset="0"/>
              <a:buChar char="•"/>
            </a:pPr>
            <a:r>
              <a:rPr lang="en-GB" sz="2000" dirty="0">
                <a:solidFill>
                  <a:prstClr val="black"/>
                </a:solidFill>
              </a:rPr>
              <a:t>Public Health Wales (2021) </a:t>
            </a:r>
            <a:r>
              <a:rPr lang="en-GB" sz="2000" i="1" dirty="0"/>
              <a:t>Placing health equity at the heart of the COVID-19 sustainable response and recovery: Building prosperous lives for all in Wales</a:t>
            </a:r>
            <a:r>
              <a:rPr lang="en-GB" sz="2000" dirty="0"/>
              <a:t> [online] </a:t>
            </a:r>
            <a:r>
              <a:rPr lang="en-GB" sz="2000" dirty="0">
                <a:hlinkClick r:id="rId5"/>
              </a:rPr>
              <a:t>https://phw.nhs.wales/publications/publications1/placing-health-equity-at-the-heart-of-the-covid-19-sustainable-response-and-recovery-building-prosperous-lives-for-all-in-wales/</a:t>
            </a:r>
            <a:r>
              <a:rPr lang="en-GB" sz="2000" dirty="0"/>
              <a:t> (Available:07/04/2021).</a:t>
            </a:r>
            <a:endParaRPr lang="en-GB" sz="2000" dirty="0">
              <a:solidFill>
                <a:prstClr val="black"/>
              </a:solidFill>
            </a:endParaRPr>
          </a:p>
          <a:p>
            <a:pPr lvl="0"/>
            <a:endParaRPr lang="en-GB" sz="2000" dirty="0">
              <a:solidFill>
                <a:srgbClr val="FF0000"/>
              </a:solidFill>
            </a:endParaRPr>
          </a:p>
        </p:txBody>
      </p:sp>
    </p:spTree>
    <p:extLst>
      <p:ext uri="{BB962C8B-B14F-4D97-AF65-F5344CB8AC3E}">
        <p14:creationId xmlns:p14="http://schemas.microsoft.com/office/powerpoint/2010/main" val="6745444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455" y="209472"/>
            <a:ext cx="8650014" cy="523220"/>
          </a:xfrm>
          <a:prstGeom prst="rect">
            <a:avLst/>
          </a:prstGeom>
        </p:spPr>
        <p:txBody>
          <a:bodyPr wrap="square">
            <a:spAutoFit/>
          </a:bodyPr>
          <a:lstStyle/>
          <a:p>
            <a:r>
              <a:rPr lang="en-GB" sz="2800" b="1" dirty="0">
                <a:solidFill>
                  <a:schemeClr val="bg1"/>
                </a:solidFill>
              </a:rPr>
              <a:t>References</a:t>
            </a:r>
          </a:p>
        </p:txBody>
      </p:sp>
      <p:sp>
        <p:nvSpPr>
          <p:cNvPr id="3" name="Rectangle 2"/>
          <p:cNvSpPr/>
          <p:nvPr/>
        </p:nvSpPr>
        <p:spPr>
          <a:xfrm>
            <a:off x="462456" y="1246039"/>
            <a:ext cx="11234964" cy="4154984"/>
          </a:xfrm>
          <a:prstGeom prst="rect">
            <a:avLst/>
          </a:prstGeom>
        </p:spPr>
        <p:txBody>
          <a:bodyPr wrap="square">
            <a:spAutoFit/>
          </a:bodyPr>
          <a:lstStyle/>
          <a:p>
            <a:pPr marL="285750" indent="-285750">
              <a:buFont typeface="Arial" panose="020B0604020202020204" pitchFamily="34" charset="0"/>
              <a:buChar char="•"/>
            </a:pPr>
            <a:r>
              <a:rPr lang="en-GB" sz="2000" dirty="0"/>
              <a:t>Public Health Observatory (2018) Public Health (2018) </a:t>
            </a:r>
            <a:r>
              <a:rPr lang="en-GB" sz="2000" i="1" dirty="0"/>
              <a:t>Health and its determinates in Wales Informing strategic planning publication </a:t>
            </a:r>
            <a:r>
              <a:rPr lang="en-GB" sz="2000" dirty="0"/>
              <a:t>[online] </a:t>
            </a:r>
            <a:r>
              <a:rPr lang="en-GB" sz="2000" dirty="0">
                <a:hlinkClick r:id="rId2"/>
              </a:rPr>
              <a:t>http://www2.nphs.wales.nhs.uk:8080/PubHObservatoryProjDocs.nsf/85c50756737f79ac80256f2700534ea3/93cea84901926a258025820b0059c112/$FILE/Health&amp;determinantsinWales_Summary_Eng.pdf</a:t>
            </a:r>
            <a:r>
              <a:rPr lang="en-GB" sz="2000" dirty="0"/>
              <a:t> (Available: 20/04/2021).</a:t>
            </a:r>
          </a:p>
          <a:p>
            <a:pPr marL="285750" indent="-285750">
              <a:buFont typeface="Arial" panose="020B0604020202020204" pitchFamily="34" charset="0"/>
              <a:buChar char="•"/>
            </a:pPr>
            <a:r>
              <a:rPr lang="en-GB" sz="2000" dirty="0">
                <a:solidFill>
                  <a:prstClr val="black"/>
                </a:solidFill>
              </a:rPr>
              <a:t>Public Health Wales Observatory (2016) </a:t>
            </a:r>
            <a:r>
              <a:rPr lang="en-GB" sz="2000" i="1" dirty="0">
                <a:solidFill>
                  <a:prstClr val="black"/>
                </a:solidFill>
              </a:rPr>
              <a:t>Measuring inequalities: overview </a:t>
            </a:r>
            <a:r>
              <a:rPr lang="en-GB" sz="2000" dirty="0">
                <a:solidFill>
                  <a:prstClr val="black"/>
                </a:solidFill>
              </a:rPr>
              <a:t>[online] </a:t>
            </a:r>
            <a:r>
              <a:rPr lang="en-GB" sz="2000" dirty="0">
                <a:solidFill>
                  <a:prstClr val="black"/>
                </a:solidFill>
                <a:hlinkClick r:id="rId3"/>
              </a:rPr>
              <a:t>http://www.publichealthwalesobservatory.wales.nhs.uk/measuring-inequalities-2016-overview</a:t>
            </a:r>
            <a:r>
              <a:rPr lang="en-GB" sz="2000" dirty="0">
                <a:solidFill>
                  <a:prstClr val="black"/>
                </a:solidFill>
              </a:rPr>
              <a:t> (Available: 18/06/2020).</a:t>
            </a:r>
          </a:p>
          <a:p>
            <a:pPr marL="285750" indent="-285750">
              <a:buFont typeface="Arial" panose="020B0604020202020204" pitchFamily="34" charset="0"/>
              <a:buChar char="•"/>
            </a:pPr>
            <a:r>
              <a:rPr lang="en-GB" sz="2000" dirty="0"/>
              <a:t>The Kings Fund (2019) </a:t>
            </a:r>
            <a:r>
              <a:rPr lang="en-GB" sz="2000" i="1" dirty="0"/>
              <a:t>What makes us healthy? </a:t>
            </a:r>
            <a:r>
              <a:rPr lang="en-GB" sz="2000" dirty="0"/>
              <a:t>[online] </a:t>
            </a:r>
            <a:r>
              <a:rPr lang="en-GB" sz="2000" dirty="0">
                <a:hlinkClick r:id="rId4"/>
              </a:rPr>
              <a:t>https://www.youtube.com/watch?v=Bnd2Uir_O3g</a:t>
            </a:r>
            <a:r>
              <a:rPr lang="en-GB" sz="2000" dirty="0"/>
              <a:t> (Available: 07/04/2021).</a:t>
            </a:r>
          </a:p>
          <a:p>
            <a:pPr marL="285750" indent="-285750">
              <a:buFont typeface="Arial" panose="020B0604020202020204" pitchFamily="34" charset="0"/>
              <a:buChar char="•"/>
            </a:pPr>
            <a:r>
              <a:rPr lang="en-GB" sz="2000" dirty="0"/>
              <a:t>The Lancet Public Health (2021) </a:t>
            </a:r>
            <a:r>
              <a:rPr lang="en-GB" sz="2000" i="1" dirty="0"/>
              <a:t>COVID-19—break the cycle of inequality [online] </a:t>
            </a:r>
            <a:r>
              <a:rPr lang="en-GB" sz="2000" i="1" dirty="0">
                <a:hlinkClick r:id="rId5"/>
              </a:rPr>
              <a:t>https://www.thelancet.com/journals/lanpub/article/PIIS2468-2667(21)00011-6/fulltext</a:t>
            </a:r>
            <a:r>
              <a:rPr lang="en-GB" sz="2000" i="1" dirty="0"/>
              <a:t> (Available: 20/04/2021)</a:t>
            </a:r>
            <a:r>
              <a:rPr lang="en-GB" sz="2400" dirty="0">
                <a:solidFill>
                  <a:srgbClr val="FF0000"/>
                </a:solidFill>
              </a:rPr>
              <a:t>.</a:t>
            </a:r>
            <a:endParaRPr lang="en-GB" sz="2000" dirty="0">
              <a:solidFill>
                <a:prstClr val="black"/>
              </a:solidFill>
            </a:endParaRPr>
          </a:p>
        </p:txBody>
      </p:sp>
    </p:spTree>
    <p:extLst>
      <p:ext uri="{BB962C8B-B14F-4D97-AF65-F5344CB8AC3E}">
        <p14:creationId xmlns:p14="http://schemas.microsoft.com/office/powerpoint/2010/main" val="22979332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455" y="209472"/>
            <a:ext cx="8650014" cy="523220"/>
          </a:xfrm>
          <a:prstGeom prst="rect">
            <a:avLst/>
          </a:prstGeom>
        </p:spPr>
        <p:txBody>
          <a:bodyPr wrap="square">
            <a:spAutoFit/>
          </a:bodyPr>
          <a:lstStyle/>
          <a:p>
            <a:r>
              <a:rPr lang="en-GB" sz="2800" b="1" dirty="0">
                <a:solidFill>
                  <a:schemeClr val="bg1"/>
                </a:solidFill>
              </a:rPr>
              <a:t>References</a:t>
            </a:r>
          </a:p>
        </p:txBody>
      </p:sp>
      <p:sp>
        <p:nvSpPr>
          <p:cNvPr id="3" name="Rectangle 2"/>
          <p:cNvSpPr/>
          <p:nvPr/>
        </p:nvSpPr>
        <p:spPr>
          <a:xfrm>
            <a:off x="462456" y="1246039"/>
            <a:ext cx="11234964" cy="4524315"/>
          </a:xfrm>
          <a:prstGeom prst="rect">
            <a:avLst/>
          </a:prstGeom>
        </p:spPr>
        <p:txBody>
          <a:bodyPr wrap="square">
            <a:spAutoFit/>
          </a:bodyPr>
          <a:lstStyle/>
          <a:p>
            <a:pPr marL="285750" lvl="0" indent="-285750">
              <a:buFont typeface="Arial" panose="020B0604020202020204" pitchFamily="34" charset="0"/>
              <a:buChar char="•"/>
            </a:pPr>
            <a:r>
              <a:rPr lang="en-GB" sz="2000" dirty="0">
                <a:solidFill>
                  <a:prstClr val="black"/>
                </a:solidFill>
              </a:rPr>
              <a:t>University of Bristol (2018). Annual Report [online] </a:t>
            </a:r>
            <a:r>
              <a:rPr lang="en-GB" sz="2000" dirty="0">
                <a:solidFill>
                  <a:prstClr val="black"/>
                </a:solidFill>
                <a:hlinkClick r:id="rId2"/>
              </a:rPr>
              <a:t>http://www.bristol.ac.uk/media-library/sites/sps/leder/LeDeR_Annual_Report_2018%20published%20May%202019.pdf</a:t>
            </a:r>
            <a:r>
              <a:rPr lang="en-GB" sz="2000" dirty="0">
                <a:solidFill>
                  <a:prstClr val="black"/>
                </a:solidFill>
              </a:rPr>
              <a:t> (Available: 18/06/2020). </a:t>
            </a:r>
          </a:p>
          <a:p>
            <a:pPr marL="285750" indent="-285750">
              <a:buFont typeface="Arial" panose="020B0604020202020204" pitchFamily="34" charset="0"/>
              <a:buChar char="•"/>
            </a:pPr>
            <a:r>
              <a:rPr lang="en-GB" sz="2000" dirty="0"/>
              <a:t>Watkins, A. (2020) [online] </a:t>
            </a:r>
            <a:r>
              <a:rPr lang="en-GB" sz="2000" i="1" dirty="0"/>
              <a:t>COVID-19-related deaths in Wales amongst People with Learning Disabilities from 1st March to 26th May 2020 </a:t>
            </a:r>
            <a:r>
              <a:rPr lang="en-GB" sz="2000" i="1" dirty="0">
                <a:hlinkClick r:id="rId3"/>
              </a:rPr>
              <a:t>https://phw.nhs.wales/publications/publications1/covid-19-related-deaths-in-wales-amongst-people-with-learning-disabilities/</a:t>
            </a:r>
            <a:r>
              <a:rPr lang="en-GB" sz="2000" i="1" dirty="0"/>
              <a:t> (Available: 07/04/2021)</a:t>
            </a:r>
          </a:p>
          <a:p>
            <a:pPr marL="285750" lvl="0" indent="-285750">
              <a:buFont typeface="Arial" panose="020B0604020202020204" pitchFamily="34" charset="0"/>
              <a:buChar char="•"/>
            </a:pPr>
            <a:r>
              <a:rPr lang="en-GB" sz="2000" dirty="0">
                <a:solidFill>
                  <a:prstClr val="black"/>
                </a:solidFill>
              </a:rPr>
              <a:t>Welsh Government (2018). </a:t>
            </a:r>
            <a:r>
              <a:rPr lang="en-GB" sz="2000" i="1" dirty="0">
                <a:solidFill>
                  <a:prstClr val="black"/>
                </a:solidFill>
              </a:rPr>
              <a:t>Learning Disability Improving Lives </a:t>
            </a:r>
            <a:r>
              <a:rPr lang="en-GB" sz="2000" dirty="0">
                <a:solidFill>
                  <a:prstClr val="black"/>
                </a:solidFill>
              </a:rPr>
              <a:t>[online] </a:t>
            </a:r>
            <a:r>
              <a:rPr lang="en-GB" sz="2000" dirty="0">
                <a:solidFill>
                  <a:prstClr val="black"/>
                </a:solidFill>
                <a:hlinkClick r:id="rId4"/>
              </a:rPr>
              <a:t>https://gov.wales/sites/default/files/publications/2019-03/learning-disability-improving-lives-programme-june-2018.pdf</a:t>
            </a:r>
            <a:r>
              <a:rPr lang="en-GB" sz="2000" dirty="0">
                <a:solidFill>
                  <a:prstClr val="black"/>
                </a:solidFill>
              </a:rPr>
              <a:t> (Available: 18/06/2020). </a:t>
            </a:r>
          </a:p>
          <a:p>
            <a:pPr marL="285750" lvl="0" indent="-285750">
              <a:buFont typeface="Arial" panose="020B0604020202020204" pitchFamily="34" charset="0"/>
              <a:buChar char="•"/>
            </a:pPr>
            <a:r>
              <a:rPr lang="en-GB" sz="2000" dirty="0">
                <a:solidFill>
                  <a:prstClr val="black"/>
                </a:solidFill>
              </a:rPr>
              <a:t>WHO (2006) </a:t>
            </a:r>
            <a:r>
              <a:rPr lang="en-GB" sz="2000" i="1" dirty="0">
                <a:solidFill>
                  <a:prstClr val="black"/>
                </a:solidFill>
              </a:rPr>
              <a:t>Constitution of the World Health Organisation.</a:t>
            </a:r>
            <a:r>
              <a:rPr lang="en-GB" sz="2000" dirty="0">
                <a:solidFill>
                  <a:prstClr val="black"/>
                </a:solidFill>
              </a:rPr>
              <a:t> Geneva: WHO</a:t>
            </a:r>
          </a:p>
          <a:p>
            <a:pPr marL="285750" lvl="0" indent="-285750">
              <a:buFont typeface="Arial" panose="020B0604020202020204" pitchFamily="34" charset="0"/>
              <a:buChar char="•"/>
            </a:pPr>
            <a:r>
              <a:rPr lang="en-GB" sz="2000" dirty="0"/>
              <a:t>WHO (2019) </a:t>
            </a:r>
            <a:r>
              <a:rPr lang="en-GB" sz="2000" i="1" dirty="0"/>
              <a:t>Glossary of terms. </a:t>
            </a:r>
            <a:r>
              <a:rPr lang="en-GB" sz="2000" dirty="0"/>
              <a:t>[online] Available from: </a:t>
            </a:r>
            <a:r>
              <a:rPr lang="en-GB" sz="2000" dirty="0">
                <a:hlinkClick r:id="rId5"/>
              </a:rPr>
              <a:t>https://www.who.int/hia/about/glos/en/index1.html</a:t>
            </a:r>
            <a:endParaRPr lang="en-GB" sz="2000" dirty="0"/>
          </a:p>
          <a:p>
            <a:pPr marL="285750" lvl="0" indent="-285750">
              <a:buFont typeface="Arial" panose="020B0604020202020204" pitchFamily="34" charset="0"/>
              <a:buChar char="•"/>
            </a:pPr>
            <a:endParaRPr lang="en-GB" sz="2400" dirty="0">
              <a:solidFill>
                <a:srgbClr val="FF0000"/>
              </a:solidFill>
            </a:endParaRPr>
          </a:p>
          <a:p>
            <a:pPr marL="342900" indent="-342900">
              <a:buFont typeface="Arial" panose="020B0604020202020204" pitchFamily="34" charset="0"/>
              <a:buChar char="•"/>
            </a:pPr>
            <a:endParaRPr lang="en-GB" sz="2400" dirty="0"/>
          </a:p>
        </p:txBody>
      </p:sp>
    </p:spTree>
    <p:extLst>
      <p:ext uri="{BB962C8B-B14F-4D97-AF65-F5344CB8AC3E}">
        <p14:creationId xmlns:p14="http://schemas.microsoft.com/office/powerpoint/2010/main" val="3291853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819" y="3522668"/>
            <a:ext cx="4327937" cy="553403"/>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25088" y="3522668"/>
            <a:ext cx="4290216" cy="1566808"/>
          </a:xfrm>
          <a:prstGeom prst="rect">
            <a:avLst/>
          </a:prstGeom>
        </p:spPr>
      </p:pic>
      <p:sp>
        <p:nvSpPr>
          <p:cNvPr id="6" name="Oval Callout 5"/>
          <p:cNvSpPr/>
          <p:nvPr/>
        </p:nvSpPr>
        <p:spPr>
          <a:xfrm>
            <a:off x="8003968" y="1187532"/>
            <a:ext cx="3610100" cy="1585436"/>
          </a:xfrm>
          <a:prstGeom prst="wedgeEllipseCallout">
            <a:avLst>
              <a:gd name="adj1" fmla="val -29924"/>
              <a:gd name="adj2" fmla="val 91183"/>
            </a:avLst>
          </a:prstGeom>
          <a:solidFill>
            <a:schemeClr val="bg1"/>
          </a:solidFill>
          <a:ln w="381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Contribute with chat, gifs, smiley faces  </a:t>
            </a:r>
            <a:endParaRPr lang="en-GB" sz="2400" dirty="0">
              <a:latin typeface="Arial" panose="020B0604020202020204" pitchFamily="34" charset="0"/>
              <a:cs typeface="Arial" panose="020B0604020202020204" pitchFamily="34" charset="0"/>
            </a:endParaRPr>
          </a:p>
        </p:txBody>
      </p:sp>
      <p:sp>
        <p:nvSpPr>
          <p:cNvPr id="7" name="Oval Callout 6"/>
          <p:cNvSpPr/>
          <p:nvPr/>
        </p:nvSpPr>
        <p:spPr>
          <a:xfrm>
            <a:off x="713138" y="1064082"/>
            <a:ext cx="3817298" cy="1777209"/>
          </a:xfrm>
          <a:prstGeom prst="wedgeEllipseCallout">
            <a:avLst>
              <a:gd name="adj1" fmla="val -25751"/>
              <a:gd name="adj2" fmla="val 77040"/>
            </a:avLst>
          </a:prstGeom>
          <a:solidFill>
            <a:schemeClr val="bg1"/>
          </a:solidFill>
          <a:ln w="381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Hands up icon so we know you wish to contribute  </a:t>
            </a:r>
          </a:p>
        </p:txBody>
      </p:sp>
      <p:sp>
        <p:nvSpPr>
          <p:cNvPr id="8" name="Rectangle 7"/>
          <p:cNvSpPr/>
          <p:nvPr/>
        </p:nvSpPr>
        <p:spPr>
          <a:xfrm>
            <a:off x="0" y="98474"/>
            <a:ext cx="7024359" cy="646331"/>
          </a:xfrm>
          <a:prstGeom prst="rect">
            <a:avLst/>
          </a:prstGeom>
        </p:spPr>
        <p:txBody>
          <a:bodyPr wrap="none">
            <a:spAutoFit/>
          </a:bodyPr>
          <a:lstStyle/>
          <a:p>
            <a:r>
              <a:rPr lang="en-GB" sz="3600" b="1" dirty="0">
                <a:solidFill>
                  <a:schemeClr val="bg1"/>
                </a:solidFill>
                <a:latin typeface="Arial" panose="020B0604020202020204" pitchFamily="34" charset="0"/>
                <a:cs typeface="Arial" panose="020B0604020202020204" pitchFamily="34" charset="0"/>
              </a:rPr>
              <a:t>Virtual Learning Environment </a:t>
            </a:r>
          </a:p>
        </p:txBody>
      </p:sp>
      <p:sp>
        <p:nvSpPr>
          <p:cNvPr id="9" name="Oval Callout 8"/>
          <p:cNvSpPr/>
          <p:nvPr/>
        </p:nvSpPr>
        <p:spPr>
          <a:xfrm>
            <a:off x="2470067" y="4781570"/>
            <a:ext cx="3610100" cy="1585436"/>
          </a:xfrm>
          <a:prstGeom prst="wedgeEllipseCallout">
            <a:avLst>
              <a:gd name="adj1" fmla="val -35516"/>
              <a:gd name="adj2" fmla="val -87085"/>
            </a:avLst>
          </a:prstGeom>
          <a:solidFill>
            <a:schemeClr val="bg1"/>
          </a:solidFill>
          <a:ln w="381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Here is your microphone &amp; camera  </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0549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2906BB1C-B7C1-1B47-A60C-433B0B27D498}"/>
              </a:ext>
            </a:extLst>
          </p:cNvPr>
          <p:cNvSpPr txBox="1">
            <a:spLocks/>
          </p:cNvSpPr>
          <p:nvPr/>
        </p:nvSpPr>
        <p:spPr>
          <a:xfrm>
            <a:off x="672280" y="2410529"/>
            <a:ext cx="7651449" cy="588162"/>
          </a:xfrm>
          <a:prstGeom prst="rect">
            <a:avLst/>
          </a:prstGeom>
        </p:spPr>
        <p:txBody>
          <a:bodyPr vert="horz" lIns="0" tIns="0" rIns="0" bIns="0" rtlCol="0" anchor="ctr"/>
          <a:lstStyle>
            <a:defPPr>
              <a:defRPr lang="en-US"/>
            </a:defPPr>
            <a:lvl1pPr marL="0" indent="0" algn="l" defTabSz="914400" rtl="0" eaLnBrk="1" latinLnBrk="0" hangingPunct="1">
              <a:lnSpc>
                <a:spcPct val="100000"/>
              </a:lnSpc>
              <a:spcBef>
                <a:spcPts val="0"/>
              </a:spcBef>
              <a:buNone/>
              <a:defRPr sz="7500" b="0" i="0" kern="1200">
                <a:solidFill>
                  <a:schemeClr val="tx1">
                    <a:tint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200" cap="all" dirty="0">
              <a:solidFill>
                <a:schemeClr val="bg1"/>
              </a:solidFill>
              <a:cs typeface="Arial" panose="020B0604020202020204" pitchFamily="34" charset="0"/>
            </a:endParaRPr>
          </a:p>
        </p:txBody>
      </p:sp>
      <p:sp>
        <p:nvSpPr>
          <p:cNvPr id="4" name="Text Placeholder 2">
            <a:extLst>
              <a:ext uri="{FF2B5EF4-FFF2-40B4-BE49-F238E27FC236}">
                <a16:creationId xmlns:a16="http://schemas.microsoft.com/office/drawing/2014/main" id="{014E0DF6-1CEF-F645-BD62-E78BA41C0B2C}"/>
              </a:ext>
            </a:extLst>
          </p:cNvPr>
          <p:cNvSpPr txBox="1">
            <a:spLocks/>
          </p:cNvSpPr>
          <p:nvPr/>
        </p:nvSpPr>
        <p:spPr>
          <a:xfrm>
            <a:off x="6446982" y="2018581"/>
            <a:ext cx="5375563" cy="3344659"/>
          </a:xfrm>
          <a:prstGeom prst="rect">
            <a:avLst/>
          </a:prstGeom>
        </p:spPr>
        <p:txBody>
          <a:bodyPr vert="horz" lIns="0" tIns="0" rIns="0" bIns="0" rtlCol="0" anchor="ctr"/>
          <a:lstStyle>
            <a:defPPr>
              <a:defRPr lang="en-US"/>
            </a:defPPr>
            <a:lvl1pPr marL="0" indent="0" algn="l" defTabSz="914400" rtl="0" eaLnBrk="1" latinLnBrk="0" hangingPunct="1">
              <a:lnSpc>
                <a:spcPct val="100000"/>
              </a:lnSpc>
              <a:spcBef>
                <a:spcPts val="0"/>
              </a:spcBef>
              <a:buNone/>
              <a:defRPr sz="7500" b="0" i="0" kern="1200">
                <a:solidFill>
                  <a:schemeClr val="tx1">
                    <a:tint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6600" b="1" dirty="0">
                <a:solidFill>
                  <a:srgbClr val="FFFFFF"/>
                </a:solidFill>
              </a:rPr>
              <a:t>Module 1</a:t>
            </a:r>
          </a:p>
          <a:p>
            <a:r>
              <a:rPr lang="en-GB" sz="3600" b="1" dirty="0">
                <a:solidFill>
                  <a:schemeClr val="bg1"/>
                </a:solidFill>
              </a:rPr>
              <a:t>Health &amp; Wellbeing</a:t>
            </a:r>
          </a:p>
          <a:p>
            <a:endParaRPr lang="en-US" sz="6400" b="1" cap="all" dirty="0">
              <a:solidFill>
                <a:schemeClr val="bg1"/>
              </a:solidFill>
              <a:cs typeface="Arial" panose="020B0604020202020204" pitchFamily="34" charset="0"/>
            </a:endParaRPr>
          </a:p>
        </p:txBody>
      </p:sp>
      <p:sp>
        <p:nvSpPr>
          <p:cNvPr id="7" name="Oval 6"/>
          <p:cNvSpPr/>
          <p:nvPr/>
        </p:nvSpPr>
        <p:spPr>
          <a:xfrm>
            <a:off x="1111492" y="1666709"/>
            <a:ext cx="4196184" cy="4196184"/>
          </a:xfrm>
          <a:prstGeom prst="ellipse">
            <a:avLst/>
          </a:prstGeom>
          <a:solidFill>
            <a:schemeClr val="bg1"/>
          </a:solidFill>
          <a:ln w="76200">
            <a:solidFill>
              <a:srgbClr val="AD4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Content Placeholder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33228" y="2214554"/>
            <a:ext cx="2952711" cy="2952711"/>
          </a:xfrm>
          <a:prstGeom prst="rect">
            <a:avLst/>
          </a:prstGeom>
        </p:spPr>
      </p:pic>
    </p:spTree>
    <p:extLst>
      <p:ext uri="{BB962C8B-B14F-4D97-AF65-F5344CB8AC3E}">
        <p14:creationId xmlns:p14="http://schemas.microsoft.com/office/powerpoint/2010/main" val="3926935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E1732E0-7DAE-ED4E-8CC7-1DC90B56E72B}"/>
              </a:ext>
            </a:extLst>
          </p:cNvPr>
          <p:cNvSpPr txBox="1">
            <a:spLocks/>
          </p:cNvSpPr>
          <p:nvPr/>
        </p:nvSpPr>
        <p:spPr>
          <a:xfrm>
            <a:off x="742602" y="2884017"/>
            <a:ext cx="7785346" cy="12224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5000" kern="1200">
                <a:solidFill>
                  <a:schemeClr val="accent2"/>
                </a:solidFill>
                <a:latin typeface="Acumin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600" cap="all" dirty="0">
              <a:solidFill>
                <a:srgbClr val="AD4F83"/>
              </a:solidFill>
              <a:latin typeface="Arial" panose="020B0604020202020204" pitchFamily="34" charset="0"/>
              <a:cs typeface="Arial" panose="020B0604020202020204" pitchFamily="34" charset="0"/>
            </a:endParaRPr>
          </a:p>
        </p:txBody>
      </p:sp>
      <p:sp>
        <p:nvSpPr>
          <p:cNvPr id="4" name="Title 1"/>
          <p:cNvSpPr txBox="1">
            <a:spLocks/>
          </p:cNvSpPr>
          <p:nvPr/>
        </p:nvSpPr>
        <p:spPr>
          <a:xfrm>
            <a:off x="237275" y="99019"/>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Arial" panose="020B0604020202020204" pitchFamily="34" charset="0"/>
                <a:cs typeface="Arial" panose="020B0604020202020204" pitchFamily="34" charset="0"/>
              </a:rPr>
              <a:t>Outcomes:</a:t>
            </a:r>
          </a:p>
          <a:p>
            <a:endParaRPr lang="en-GB" b="1" dirty="0">
              <a:solidFill>
                <a:srgbClr val="15989D"/>
              </a:solidFill>
              <a:latin typeface="Arial" panose="020B0604020202020204" pitchFamily="34" charset="0"/>
              <a:cs typeface="Arial" panose="020B0604020202020204" pitchFamily="34" charset="0"/>
            </a:endParaRPr>
          </a:p>
        </p:txBody>
      </p:sp>
      <p:sp>
        <p:nvSpPr>
          <p:cNvPr id="5" name="Rectangle 4"/>
          <p:cNvSpPr/>
          <p:nvPr/>
        </p:nvSpPr>
        <p:spPr>
          <a:xfrm>
            <a:off x="787373" y="2023527"/>
            <a:ext cx="10122622" cy="3539430"/>
          </a:xfrm>
          <a:prstGeom prst="rect">
            <a:avLst/>
          </a:prstGeom>
        </p:spPr>
        <p:txBody>
          <a:bodyPr wrap="square">
            <a:spAutoFit/>
          </a:bodyPr>
          <a:lstStyle/>
          <a:p>
            <a:r>
              <a:rPr lang="en-GB" sz="2800" dirty="0">
                <a:solidFill>
                  <a:srgbClr val="2C5666"/>
                </a:solidFill>
                <a:latin typeface="Arial" panose="020B0604020202020204" pitchFamily="34" charset="0"/>
                <a:cs typeface="Arial" panose="020B0604020202020204" pitchFamily="34" charset="0"/>
              </a:rPr>
              <a:t>For all participants to recognise what keeps us all healthy and well. </a:t>
            </a:r>
          </a:p>
          <a:p>
            <a:endParaRPr lang="en-GB" sz="2800" dirty="0">
              <a:solidFill>
                <a:srgbClr val="2C5666"/>
              </a:solidFill>
              <a:latin typeface="Arial" panose="020B0604020202020204" pitchFamily="34" charset="0"/>
              <a:cs typeface="Arial" panose="020B0604020202020204" pitchFamily="34" charset="0"/>
            </a:endParaRPr>
          </a:p>
          <a:p>
            <a:r>
              <a:rPr lang="en-GB" sz="2800" dirty="0">
                <a:solidFill>
                  <a:srgbClr val="2C5666"/>
                </a:solidFill>
                <a:latin typeface="Arial" panose="020B0604020202020204" pitchFamily="34" charset="0"/>
                <a:cs typeface="Arial" panose="020B0604020202020204" pitchFamily="34" charset="0"/>
              </a:rPr>
              <a:t>For all participants to understand health inequalities. </a:t>
            </a:r>
          </a:p>
          <a:p>
            <a:endParaRPr lang="en-GB" sz="2800" dirty="0">
              <a:solidFill>
                <a:srgbClr val="2C5666"/>
              </a:solidFill>
              <a:latin typeface="Arial" panose="020B0604020202020204" pitchFamily="34" charset="0"/>
              <a:cs typeface="Arial" panose="020B0604020202020204" pitchFamily="34" charset="0"/>
            </a:endParaRPr>
          </a:p>
          <a:p>
            <a:r>
              <a:rPr lang="en-GB" sz="2800" dirty="0">
                <a:solidFill>
                  <a:srgbClr val="2C5666"/>
                </a:solidFill>
                <a:latin typeface="Arial" panose="020B0604020202020204" pitchFamily="34" charset="0"/>
                <a:cs typeface="Arial" panose="020B0604020202020204" pitchFamily="34" charset="0"/>
              </a:rPr>
              <a:t>For all participants to understand how health inequalities affect people with a learning disability.</a:t>
            </a:r>
          </a:p>
          <a:p>
            <a:endParaRPr lang="en-GB" sz="2800" dirty="0">
              <a:solidFill>
                <a:srgbClr val="2C566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14076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37DEDCE2-7629-4E05-9CF7-ADA9A6066052}"/>
    </a:ext>
  </a:extLst>
</a:theme>
</file>

<file path=ppt/theme/theme10.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80CB6FA4-0871-44A0-9AB9-7F45CA8046C5}"/>
    </a:ext>
  </a:extLst>
</a:theme>
</file>

<file path=ppt/theme/theme11.xml><?xml version="1.0" encoding="utf-8"?>
<a:theme xmlns:a="http://schemas.openxmlformats.org/drawingml/2006/main" name="8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97D1ACE3-0801-4973-8C29-71CCE377F80C}"/>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75AA1EC2-FBED-41B7-AE73-8C23E1E19B4E}"/>
    </a:ext>
  </a:extLst>
</a:theme>
</file>

<file path=ppt/theme/theme3.xml><?xml version="1.0" encoding="utf-8"?>
<a:theme xmlns:a="http://schemas.openxmlformats.org/drawingml/2006/main" name="6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2165929E-C12B-4273-BF54-77994CE731DC}"/>
    </a:ext>
  </a:extLst>
</a:theme>
</file>

<file path=ppt/theme/theme4.xml><?xml version="1.0" encoding="utf-8"?>
<a:theme xmlns:a="http://schemas.openxmlformats.org/drawingml/2006/main" name="7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B154AE04-9E82-4741-A975-9F34DD5FBD50}"/>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4A0A087F-1D9E-4405-B3D3-8B1DD854B17A}"/>
    </a:ext>
  </a:extLst>
</a:theme>
</file>

<file path=ppt/theme/theme6.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7D07A7A5-76E3-427C-A53C-776C9851EFEB}"/>
    </a:ext>
  </a:extLst>
</a:theme>
</file>

<file path=ppt/theme/theme7.xml><?xml version="1.0" encoding="utf-8"?>
<a:theme xmlns:a="http://schemas.openxmlformats.org/drawingml/2006/main" name="9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AAC26DC9-E1F3-4CF6-A88C-812DA9AE31A9}"/>
    </a:ext>
  </a:extLst>
</a:theme>
</file>

<file path=ppt/theme/theme8.xml><?xml version="1.0" encoding="utf-8"?>
<a:theme xmlns:a="http://schemas.openxmlformats.org/drawingml/2006/main" name="1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F29408E2-0372-45CA-9DC1-BCBE4BFC64B0}"/>
    </a:ext>
  </a:extLst>
</a:theme>
</file>

<file path=ppt/theme/theme9.xml><?xml version="1.0" encoding="utf-8"?>
<a:theme xmlns:a="http://schemas.openxmlformats.org/drawingml/2006/main" name="10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provement Cymru ENGLISH ONLY PowerPoint Template.potx" id="{A06E381E-580A-4EA8-99B4-079CD3B941AA}" vid="{8CE96CC5-3E29-4898-B8E2-77ECE79A4C70}"/>
    </a:ext>
  </a:extLst>
</a:theme>
</file>

<file path=docProps/app.xml><?xml version="1.0" encoding="utf-8"?>
<Properties xmlns="http://schemas.openxmlformats.org/officeDocument/2006/extended-properties" xmlns:vt="http://schemas.openxmlformats.org/officeDocument/2006/docPropsVTypes">
  <Template>Improvement Cymru ENGLISH ONLY PowerPoint Template</Template>
  <TotalTime>14124</TotalTime>
  <Words>2470</Words>
  <Application>Microsoft Office PowerPoint</Application>
  <PresentationFormat>Widescreen</PresentationFormat>
  <Paragraphs>407</Paragraphs>
  <Slides>65</Slides>
  <Notes>55</Notes>
  <HiddenSlides>0</HiddenSlides>
  <MMClips>2</MMClips>
  <ScaleCrop>false</ScaleCrop>
  <HeadingPairs>
    <vt:vector size="6" baseType="variant">
      <vt:variant>
        <vt:lpstr>Fonts Used</vt:lpstr>
      </vt:variant>
      <vt:variant>
        <vt:i4>4</vt:i4>
      </vt:variant>
      <vt:variant>
        <vt:lpstr>Theme</vt:lpstr>
      </vt:variant>
      <vt:variant>
        <vt:i4>11</vt:i4>
      </vt:variant>
      <vt:variant>
        <vt:lpstr>Slide Titles</vt:lpstr>
      </vt:variant>
      <vt:variant>
        <vt:i4>65</vt:i4>
      </vt:variant>
    </vt:vector>
  </HeadingPairs>
  <TitlesOfParts>
    <vt:vector size="80" baseType="lpstr">
      <vt:lpstr>Acumin Pro</vt:lpstr>
      <vt:lpstr>Acumin Pro Semibold</vt:lpstr>
      <vt:lpstr>Arial</vt:lpstr>
      <vt:lpstr>Calibri</vt:lpstr>
      <vt:lpstr>Office Theme</vt:lpstr>
      <vt:lpstr>13_Custom Design</vt:lpstr>
      <vt:lpstr>6_Custom Design</vt:lpstr>
      <vt:lpstr>7_Custom Design</vt:lpstr>
      <vt:lpstr>Custom Design</vt:lpstr>
      <vt:lpstr>4_Custom Design</vt:lpstr>
      <vt:lpstr>9_Custom Design</vt:lpstr>
      <vt:lpstr>11_Custom Design</vt:lpstr>
      <vt:lpstr>10_Custom Design</vt:lpstr>
      <vt:lpstr>1_Custom Design</vt:lpstr>
      <vt:lpstr>8_Custom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Public Health Wales NHS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Bethan Cook  (Public Health Wales - No. 2 Capital Quarter)</dc:creator>
  <cp:lastModifiedBy>Dewi Powell (NHS Executive)</cp:lastModifiedBy>
  <cp:revision>212</cp:revision>
  <cp:lastPrinted>2019-10-15T15:56:08Z</cp:lastPrinted>
  <dcterms:created xsi:type="dcterms:W3CDTF">2020-01-16T10:47:33Z</dcterms:created>
  <dcterms:modified xsi:type="dcterms:W3CDTF">2025-02-26T10:13:29Z</dcterms:modified>
</cp:coreProperties>
</file>